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67" r:id="rId2"/>
    <p:sldId id="268" r:id="rId3"/>
    <p:sldId id="269" r:id="rId4"/>
    <p:sldId id="270" r:id="rId5"/>
    <p:sldId id="271" r:id="rId6"/>
    <p:sldId id="272" r:id="rId7"/>
    <p:sldId id="273" r:id="rId8"/>
    <p:sldId id="278" r:id="rId9"/>
    <p:sldId id="279" r:id="rId10"/>
    <p:sldId id="277" r:id="rId11"/>
    <p:sldId id="302" r:id="rId12"/>
    <p:sldId id="276" r:id="rId13"/>
    <p:sldId id="305" r:id="rId14"/>
    <p:sldId id="275" r:id="rId15"/>
    <p:sldId id="303" r:id="rId16"/>
    <p:sldId id="288" r:id="rId17"/>
    <p:sldId id="304" r:id="rId18"/>
    <p:sldId id="306" r:id="rId19"/>
  </p:sldIdLst>
  <p:sldSz cx="24384000" cy="13716000"/>
  <p:notesSz cx="6858000" cy="9144000"/>
  <p:embeddedFontLst>
    <p:embeddedFont>
      <p:font typeface="Helvetica" panose="020B0604020202020204" pitchFamily="34" charset="0"/>
      <p:regular r:id="rId21"/>
      <p:bold r:id="rId22"/>
      <p:italic r:id="rId23"/>
      <p:boldItalic r:id="rId24"/>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12.2" id="{DCF2BC04-CE81-4BD4-B9C1-903B8D5258C8}">
          <p14:sldIdLst>
            <p14:sldId id="267"/>
            <p14:sldId id="268"/>
            <p14:sldId id="269"/>
            <p14:sldId id="270"/>
            <p14:sldId id="271"/>
            <p14:sldId id="272"/>
            <p14:sldId id="273"/>
            <p14:sldId id="278"/>
            <p14:sldId id="279"/>
            <p14:sldId id="277"/>
            <p14:sldId id="302"/>
            <p14:sldId id="276"/>
            <p14:sldId id="305"/>
            <p14:sldId id="275"/>
            <p14:sldId id="303"/>
            <p14:sldId id="288"/>
            <p14:sldId id="304"/>
            <p14:sldId id="306"/>
          </p14:sldIdLst>
        </p14:section>
      </p14:sectionLst>
    </p:ext>
    <p:ext uri="{EFAFB233-063F-42B5-8137-9DF3F51BA10A}">
      <p15:sldGuideLst xmlns:p15="http://schemas.microsoft.com/office/powerpoint/2012/main">
        <p15:guide id="1" orient="horz" pos="4320" userDrawn="1">
          <p15:clr>
            <a:srgbClr val="A4A3A4"/>
          </p15:clr>
        </p15:guide>
        <p15:guide id="2" pos="124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483" autoAdjust="0"/>
  </p:normalViewPr>
  <p:slideViewPr>
    <p:cSldViewPr snapToGrid="0">
      <p:cViewPr varScale="1">
        <p:scale>
          <a:sx n="26" d="100"/>
          <a:sy n="26" d="100"/>
        </p:scale>
        <p:origin x="1204" y="60"/>
      </p:cViewPr>
      <p:guideLst>
        <p:guide orient="horz" pos="4320"/>
        <p:guide pos="12456"/>
      </p:guideLst>
    </p:cSldViewPr>
  </p:slideViewPr>
  <p:notesTextViewPr>
    <p:cViewPr>
      <p:scale>
        <a:sx n="66" d="100"/>
        <a:sy n="66" d="100"/>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tif>
</file>

<file path=ppt/media/image10.png>
</file>

<file path=ppt/media/image11.jpeg>
</file>

<file path=ppt/media/image12.jpeg>
</file>

<file path=ppt/media/image2.jpeg>
</file>

<file path=ppt/media/image3.png>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prstGeom prst="rect">
            <a:avLst/>
          </a:prstGeom>
        </p:spPr>
        <p:txBody>
          <a:bodyPr/>
          <a:lstStyle/>
          <a:p>
            <a:endParaRPr/>
          </a:p>
        </p:txBody>
      </p:sp>
      <p:sp>
        <p:nvSpPr>
          <p:cNvPr id="137" name="Shape 137"/>
          <p:cNvSpPr>
            <a:spLocks noGrp="1"/>
          </p:cNvSpPr>
          <p:nvPr>
            <p:ph type="body" sz="quarter" idx="1"/>
          </p:nvPr>
        </p:nvSpPr>
        <p:spPr>
          <a:prstGeom prst="rect">
            <a:avLst/>
          </a:prstGeom>
        </p:spPr>
        <p:txBody>
          <a:bodyPr/>
          <a:lstStyle/>
          <a:p>
            <a:r>
              <a:rPr dirty="0"/>
              <a:t>Before getting into ethics for software engineering, it’s useful to think about the origins of professional ethics. “Professionals” in this context generally refers to individuals who exercise some special knowledge that the public-at-large does not hold. When a professional provides services to a layperson, it is important for that layperson to be able to trust that they are not being taken advantage of. For example, the earliest instance of professional ethics is likely the </a:t>
            </a:r>
            <a:r>
              <a:rPr dirty="0" err="1"/>
              <a:t>hippocratic</a:t>
            </a:r>
            <a:r>
              <a:rPr dirty="0"/>
              <a:t> oath, which is rooted in doing no harm. Professional ethics standards exist for many different professions.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xfrm>
            <a:off x="381000" y="685800"/>
            <a:ext cx="6096000" cy="3429000"/>
          </a:xfrm>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r>
              <a:rPr lang="en-US" dirty="0"/>
              <a:t>Areas where there are well-defined standards give the engineer more concrete guidance.  For example</a:t>
            </a:r>
            <a:r>
              <a:rPr dirty="0"/>
              <a:t>, companies constructing medical device software must now comply with well-defined standard processes for developing that software in a way that will assure safety. Simply following the standard doesn’t guarantee safety, but doing so can help to ensure that it does, while also reducing our legal and moral liabilities.</a:t>
            </a:r>
            <a:r>
              <a:rPr lang="en-US" dirty="0"/>
              <a:t>  </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Similarly, aircraft software must follow a rigorous certification process. </a:t>
            </a:r>
          </a:p>
        </p:txBody>
      </p:sp>
    </p:spTree>
    <p:extLst>
      <p:ext uri="{BB962C8B-B14F-4D97-AF65-F5344CB8AC3E}">
        <p14:creationId xmlns:p14="http://schemas.microsoft.com/office/powerpoint/2010/main" val="7329985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Shape 195"/>
          <p:cNvSpPr>
            <a:spLocks noGrp="1" noRot="1" noChangeAspect="1"/>
          </p:cNvSpPr>
          <p:nvPr>
            <p:ph type="sldImg"/>
          </p:nvPr>
        </p:nvSpPr>
        <p:spPr>
          <a:xfrm>
            <a:off x="381000" y="685800"/>
            <a:ext cx="6096000" cy="3429000"/>
          </a:xfrm>
          <a:prstGeom prst="rect">
            <a:avLst/>
          </a:prstGeom>
        </p:spPr>
        <p:txBody>
          <a:bodyPr/>
          <a:lstStyle/>
          <a:p>
            <a:endParaRPr/>
          </a:p>
        </p:txBody>
      </p:sp>
      <p:sp>
        <p:nvSpPr>
          <p:cNvPr id="196" name="Shape 196"/>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dirty="0"/>
              <a:t>For example, </a:t>
            </a:r>
            <a:r>
              <a:rPr lang="en-US" dirty="0"/>
              <a:t>in </a:t>
            </a:r>
            <a:r>
              <a:rPr dirty="0"/>
              <a:t>the case of Domino’s unwillingness to comply with the ADA</a:t>
            </a:r>
            <a:r>
              <a:rPr lang="en-US" dirty="0"/>
              <a:t>,</a:t>
            </a:r>
            <a:r>
              <a:rPr dirty="0"/>
              <a:t> </a:t>
            </a:r>
            <a:r>
              <a:rPr lang="en-US" dirty="0"/>
              <a:t>there was a standard that could have been followed: the Web Content Accessibility Guidelines (WCAG), which date from 2008– over a decade before the suit.</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In court documents, Domino’s revealed it would have cost just $38,000 to resolve the raised accessibility issue</a:t>
            </a:r>
          </a:p>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xfrm>
            <a:off x="381000" y="685800"/>
            <a:ext cx="6096000" cy="3429000"/>
          </a:xfrm>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r>
              <a:t>“The curb cut effect” describes broadly what happens when an inclusive design, built for one audience, benefits everyone. The effect gets its name from curb cuts - the small ramps between sidewalks and streets that were originally designed to allow people in wheelchairs to cross the street. However, this also benefits the old (who might struggle with a step), parents with strollers and workers making deliveries on hand trucks. For Example: Risk averse persona. Imagine that you are sloppy with vocabulary. “Browse off” vs “view map”. This is confusing. This is somethign that the risk averse individual might say “Wait what am I doing? I thought I was looking for a map. Oh I guess it’s turning off the browse feature?” This is like curb cuts though - it helps everyone, since, even if you weren’t particularly confused, it’s still a bit of a road bump.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r>
              <a:rPr dirty="0"/>
              <a:t>There’s no silver bullet for ethical software development. However, hopefully now you understand better the different ways that our software can have impacts on others, and how we can reason about those implications. </a:t>
            </a:r>
          </a:p>
        </p:txBody>
      </p:sp>
    </p:spTree>
    <p:extLst>
      <p:ext uri="{BB962C8B-B14F-4D97-AF65-F5344CB8AC3E}">
        <p14:creationId xmlns:p14="http://schemas.microsoft.com/office/powerpoint/2010/main" val="26343562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noRot="1" noChangeAspect="1"/>
          </p:cNvSpPr>
          <p:nvPr>
            <p:ph type="sldImg"/>
          </p:nvPr>
        </p:nvSpPr>
        <p:spPr>
          <a:prstGeom prst="rect">
            <a:avLst/>
          </a:prstGeom>
        </p:spPr>
        <p:txBody>
          <a:bodyPr/>
          <a:lstStyle/>
          <a:p>
            <a:endParaRPr/>
          </a:p>
        </p:txBody>
      </p:sp>
      <p:sp>
        <p:nvSpPr>
          <p:cNvPr id="145" name="Shape 145"/>
          <p:cNvSpPr>
            <a:spLocks noGrp="1"/>
          </p:cNvSpPr>
          <p:nvPr>
            <p:ph type="body" sz="quarter" idx="1"/>
          </p:nvPr>
        </p:nvSpPr>
        <p:spPr>
          <a:prstGeom prst="rect">
            <a:avLst/>
          </a:prstGeom>
        </p:spPr>
        <p:txBody>
          <a:bodyPr/>
          <a:lstStyle/>
          <a:p>
            <a:r>
              <a:t>Given that we’re talking about SOFTWARE engineering, it’s particularly useful to consider the closely related ethical problems that arise in civil engineering. Whereas it might be difficult to identify an immediate risk to life from a failure of most software, it is much easier to see how a miscalculation in the design of a building could result in the building to collapse, which would be catastrophic. Professional engineers are required to receive significant training in ethics to ensure that they understand the importance of, above all, ensuring the safety, health and welfare of the public. The building shown on this slide, the Citigroup tower in new york city, provides a particularly interesting case study of ethics in engineering.</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xfrm>
            <a:off x="381000" y="685800"/>
            <a:ext cx="6096000" cy="3429000"/>
          </a:xfrm>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p>
            <a:r>
              <a:rPr dirty="0"/>
              <a:t>Here’s a photo of the bottom of Citigroup Center, which was built 1974. It’s a very interesting building design: a 59 story tower cantilevered over a church - note this unique column architecture supporting the building. The engineer, </a:t>
            </a:r>
            <a:r>
              <a:rPr dirty="0" err="1"/>
              <a:t>LeMessurier</a:t>
            </a:r>
            <a:r>
              <a:rPr dirty="0"/>
              <a:t>, created a design that met building code (which in particular, required the design to be resilient to winds from N/S/E/W), but an analysis by an undergrad’s senior thesis found a diagonal hurricane-force wind would quite likely blow over the building. Usually face-on winds are the worst (for a building with columns on corners), but this building had columns in middle! Would have been OK if bottom joints were welded, but steel contractor wanted to bolt them to save millions of dollars, and was </a:t>
            </a:r>
            <a:r>
              <a:rPr dirty="0" err="1"/>
              <a:t>OKed</a:t>
            </a:r>
            <a:r>
              <a:rPr dirty="0"/>
              <a:t>. Fixed by the engineering firm, quite quickly, but also quietly. While being fixed added extra precautions to ensure safety and monitor weather, with evacuation plans. Kept secret for 20 years! This is a very interesting case study: note that the engineer did follow regulations, but still did not ensure safety in their design. Thankfully, the flaw was found by the student, and the engineering firm quickly took action to repair it, taking responsibility for the problem. One interesting discussion point here, however, is regarding how it was repaired - in secret! Do you think that this design flaw should have been made immediately public?</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noRot="1" noChangeAspect="1"/>
          </p:cNvSpPr>
          <p:nvPr>
            <p:ph type="sldImg"/>
          </p:nvPr>
        </p:nvSpPr>
        <p:spPr>
          <a:xfrm>
            <a:off x="381000" y="685800"/>
            <a:ext cx="6096000" cy="3429000"/>
          </a:xfrm>
          <a:prstGeom prst="rect">
            <a:avLst/>
          </a:prstGeom>
        </p:spPr>
        <p:txBody>
          <a:bodyPr/>
          <a:lstStyle/>
          <a:p>
            <a:endParaRPr/>
          </a:p>
        </p:txBody>
      </p:sp>
      <p:sp>
        <p:nvSpPr>
          <p:cNvPr id="163" name="Shape 163"/>
          <p:cNvSpPr>
            <a:spLocks noGrp="1"/>
          </p:cNvSpPr>
          <p:nvPr>
            <p:ph type="body" sz="quarter" idx="1"/>
          </p:nvPr>
        </p:nvSpPr>
        <p:spPr>
          <a:prstGeom prst="rect">
            <a:avLst/>
          </a:prstGeom>
        </p:spPr>
        <p:txBody>
          <a:bodyPr/>
          <a:lstStyle/>
          <a:p>
            <a:r>
              <a:rPr dirty="0"/>
              <a:t>In contrast to the Citigroup tower case, where the engineering firm took responsibility for the failure and rectified it, let’s consider another classic professional ethics case, this one, from software engineering. A bug in the software controlling the THERAC-25 radiation treatment machine resulted in the death of at least 6 patients, and administered countless additional overdoses. Investigations after-the-fact found that the manufacturer had extremely poor software development and quality assurance processes, without independent code review, without testing, and without safety checks. The machine operators were assured that overdoses were impossible - software was reused from older machines which had hardware interlocks to prevent these software defects from being catastrophic. Note that one result of this incident is stronger standards for safety-critical (in particular: medical) software, which now require rigorous quality assurance practices. The manufacturer of the machine, however, could have easily prevented further damage had they immediately detected and resolved the bug after the first reported incident in 1985.</a:t>
            </a:r>
          </a:p>
        </p:txBody>
      </p:sp>
    </p:spTree>
    <p:extLst>
      <p:ext uri="{BB962C8B-B14F-4D97-AF65-F5344CB8AC3E}">
        <p14:creationId xmlns:p14="http://schemas.microsoft.com/office/powerpoint/2010/main" val="1366049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xfrm>
            <a:off x="381000" y="685800"/>
            <a:ext cx="6096000" cy="3429000"/>
          </a:xfrm>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rPr dirty="0"/>
              <a:t>Software Engineers are not legally held to any code of ethics, and unlike many other professionals (like lawyers, doctors, and civil engineers), we are not licensed by a professional society who holds us to ethical standards. Nonetheless, the ACM, one of the largest professional societies for computer scientists, has established a code of ethics for software engineers. This code is quite similar to those for professional engineers, and includes as the first tenet, (click) that software engineers should act consistently with the public interest - both doing no harm to the public, and hopefully doing good. </a:t>
            </a:r>
            <a:endParaRPr lang="en-US" dirty="0"/>
          </a:p>
          <a:p>
            <a:endParaRPr lang="en-US" dirty="0"/>
          </a:p>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noRot="1" noChangeAspect="1"/>
          </p:cNvSpPr>
          <p:nvPr>
            <p:ph type="sldImg"/>
          </p:nvPr>
        </p:nvSpPr>
        <p:spPr>
          <a:xfrm>
            <a:off x="381000" y="685800"/>
            <a:ext cx="6096000" cy="3429000"/>
          </a:xfrm>
          <a:prstGeom prst="rect">
            <a:avLst/>
          </a:prstGeom>
        </p:spPr>
        <p:txBody>
          <a:bodyPr/>
          <a:lstStyle/>
          <a:p>
            <a:endParaRPr/>
          </a:p>
        </p:txBody>
      </p:sp>
      <p:sp>
        <p:nvSpPr>
          <p:cNvPr id="217" name="Shape 217"/>
          <p:cNvSpPr>
            <a:spLocks noGrp="1"/>
          </p:cNvSpPr>
          <p:nvPr>
            <p:ph type="body" sz="quarter" idx="1"/>
          </p:nvPr>
        </p:nvSpPr>
        <p:spPr>
          <a:prstGeom prst="rect">
            <a:avLst/>
          </a:prstGeom>
        </p:spPr>
        <p:txBody>
          <a:bodyPr/>
          <a:lstStyle/>
          <a:p>
            <a:r>
              <a:rPr dirty="0"/>
              <a:t>So, when considering that we want to do no harm to the public interest, we might consider asking ourselves questions like this:</a:t>
            </a:r>
            <a:endParaRPr lang="en-US" dirty="0"/>
          </a:p>
          <a:p>
            <a:endParaRPr dirty="0"/>
          </a:p>
          <a:p>
            <a:r>
              <a:rPr dirty="0"/>
              <a:t>If there’s a bug in my software, what could be the resulting impact? What parts of my software will be most likely to have negative human impacts if buggy, and how do we test that part most effectively?</a:t>
            </a:r>
            <a:endParaRPr lang="en-US" dirty="0"/>
          </a:p>
          <a:p>
            <a:br>
              <a:rPr dirty="0"/>
            </a:br>
            <a:r>
              <a:rPr dirty="0"/>
              <a:t>Who will be the users of my software, and will it impact different users in different ways? Will my software disadvantage some users? </a:t>
            </a:r>
            <a:endParaRPr lang="en-US" dirty="0"/>
          </a:p>
          <a:p>
            <a:endParaRPr lang="en-US" dirty="0"/>
          </a:p>
          <a:p>
            <a:r>
              <a:rPr dirty="0"/>
              <a:t>Will there be a negative impact on people who do NOT use my software, for instance through climate, or through social forces?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noRot="1" noChangeAspect="1"/>
          </p:cNvSpPr>
          <p:nvPr>
            <p:ph type="sldImg"/>
          </p:nvPr>
        </p:nvSpPr>
        <p:spPr>
          <a:xfrm>
            <a:off x="381000" y="685800"/>
            <a:ext cx="6096000" cy="3429000"/>
          </a:xfrm>
          <a:prstGeom prst="rect">
            <a:avLst/>
          </a:prstGeom>
        </p:spPr>
        <p:txBody>
          <a:bodyPr/>
          <a:lstStyle/>
          <a:p>
            <a:endParaRPr/>
          </a:p>
        </p:txBody>
      </p:sp>
      <p:sp>
        <p:nvSpPr>
          <p:cNvPr id="223" name="Shape 223"/>
          <p:cNvSpPr>
            <a:spLocks noGrp="1"/>
          </p:cNvSpPr>
          <p:nvPr>
            <p:ph type="body" sz="quarter" idx="1"/>
          </p:nvPr>
        </p:nvSpPr>
        <p:spPr>
          <a:prstGeom prst="rect">
            <a:avLst/>
          </a:prstGeom>
        </p:spPr>
        <p:txBody>
          <a:bodyPr/>
          <a:lstStyle/>
          <a:p>
            <a:r>
              <a:rPr dirty="0"/>
              <a:t>Similarly, when we are trying to become excited about some software project and its potential for good, we might think about the potential for our software to make people’s jobs easier and make people happier, broadly amplifying positive behavior for our users and the general public. </a:t>
            </a:r>
            <a:endParaRPr lang="en-US" dirty="0"/>
          </a:p>
          <a:p>
            <a:endParaRPr lang="en-US" dirty="0"/>
          </a:p>
          <a:p>
            <a:r>
              <a:rPr lang="en-US" dirty="0"/>
              <a:t>If </a:t>
            </a:r>
            <a:r>
              <a:rPr dirty="0"/>
              <a:t>we identify these goals, we can evaluate them as part of our software quality process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Shape 210"/>
          <p:cNvSpPr>
            <a:spLocks noGrp="1" noRot="1" noChangeAspect="1"/>
          </p:cNvSpPr>
          <p:nvPr>
            <p:ph type="sldImg"/>
          </p:nvPr>
        </p:nvSpPr>
        <p:spPr>
          <a:xfrm>
            <a:off x="381000" y="685800"/>
            <a:ext cx="6096000" cy="3429000"/>
          </a:xfrm>
          <a:prstGeom prst="rect">
            <a:avLst/>
          </a:prstGeom>
        </p:spPr>
        <p:txBody>
          <a:bodyPr/>
          <a:lstStyle/>
          <a:p>
            <a:endParaRPr/>
          </a:p>
        </p:txBody>
      </p:sp>
      <p:sp>
        <p:nvSpPr>
          <p:cNvPr id="211" name="Shape 211"/>
          <p:cNvSpPr>
            <a:spLocks noGrp="1"/>
          </p:cNvSpPr>
          <p:nvPr>
            <p:ph type="body" sz="quarter" idx="1"/>
          </p:nvPr>
        </p:nvSpPr>
        <p:spPr>
          <a:prstGeom prst="rect">
            <a:avLst/>
          </a:prstGeom>
        </p:spPr>
        <p:txBody>
          <a:bodyPr/>
          <a:lstStyle/>
          <a:p>
            <a:r>
              <a:rPr dirty="0"/>
              <a:t>Value-sensitive design is an approach to guide the design of technology while considering the impact of the technology on a variety of core human values. This approach can help us to identify unintended consequences of our software, which we can then begin to reason about. </a:t>
            </a:r>
            <a:endParaRPr lang="en-US" dirty="0"/>
          </a:p>
          <a:p>
            <a:endParaRPr lang="en-US" dirty="0"/>
          </a:p>
          <a:p>
            <a:r>
              <a:rPr dirty="0"/>
              <a:t>Core values include human rights, accessibility, justice, privacy and human welfare, and many others. </a:t>
            </a:r>
            <a:endParaRPr lang="en-US" dirty="0"/>
          </a:p>
          <a:p>
            <a:endParaRPr lang="en-US" dirty="0"/>
          </a:p>
          <a:p>
            <a:r>
              <a:rPr dirty="0"/>
              <a:t>As we think about the software that we’re building, we can ask ourselves explicitly: how does </a:t>
            </a:r>
            <a:r>
              <a:rPr lang="en-US" dirty="0"/>
              <a:t>our software impact these values?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xfrm>
            <a:off x="381000" y="685800"/>
            <a:ext cx="6096000" cy="3429000"/>
          </a:xfrm>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rPr lang="en-US" dirty="0"/>
              <a:t>S</a:t>
            </a:r>
            <a:r>
              <a:rPr dirty="0"/>
              <a:t>tudies have investigated whether simply exposing engineers to this code of ethics improves ethical decision making in software development </a:t>
            </a:r>
            <a:endParaRPr lang="en-US" dirty="0"/>
          </a:p>
          <a:p>
            <a:r>
              <a:rPr lang="en-US" dirty="0"/>
              <a:t>(Click) </a:t>
            </a:r>
          </a:p>
          <a:p>
            <a:r>
              <a:rPr dirty="0"/>
              <a:t>(click), </a:t>
            </a:r>
            <a:endParaRPr lang="en-US" dirty="0"/>
          </a:p>
          <a:p>
            <a:r>
              <a:rPr dirty="0"/>
              <a:t>concluding that this code alone does not improve ethical decision making. </a:t>
            </a:r>
            <a:endParaRPr lang="en-US" dirty="0"/>
          </a:p>
          <a:p>
            <a:endParaRPr lang="en-US" dirty="0"/>
          </a:p>
          <a:p>
            <a:r>
              <a:rPr lang="en-US" dirty="0"/>
              <a:t>E</a:t>
            </a:r>
            <a:r>
              <a:rPr dirty="0"/>
              <a:t>thical decisions often involve weighing multiple trade-offs: in the case of the Citigroup tower, the engineering firm (and their client, and their insurer) had to make a difficult ethical choice: should they immediately publicly disclose the fact that a strong wind could topple the tower - clearly a concern in the public interest, or should they instead prepare with officials to perform an emergency evacuation and monitor the weather closely without informing the public about the potential hazard (which could provoke unnecessary panic)?</a:t>
            </a:r>
            <a:r>
              <a:rPr lang="en-US" dirty="0"/>
              <a:t>  A code of ethics alone does not give sufficient guidance.</a:t>
            </a:r>
            <a:endParaRPr dirty="0"/>
          </a:p>
        </p:txBody>
      </p:sp>
    </p:spTree>
    <p:extLst>
      <p:ext uri="{BB962C8B-B14F-4D97-AF65-F5344CB8AC3E}">
        <p14:creationId xmlns:p14="http://schemas.microsoft.com/office/powerpoint/2010/main" val="314437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vsd.ccs.neu.edu/introduction/challenge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ethics.acm.org/code-of-ethics/software-engineering-cod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s://www.w3.org/TR/WCAG20/" TargetMode="Externa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www.flickr.com/photos/mgifford/46424316355/in/photolist-2dJmKRv-av95GE-r3ivsJ-mT4BaT-6HSC5j-FfkKfJ-7E5kqK-2hQSZ1S-55Sowk-HgHMKm-benZnk-7fPPU9-exSFWt-4zMm4f-sLPfkv-2k7C6Sz-CSHck4-91KLZS-5gMMj2-exVT5h-exSG5x-exB7gV-8VzDSj-exVTsh-exSHGF-8VzDRL-exVQJj-exVR3G-exVRpA-exEpFq-exBbVr-exVTnU-exB7uB-exEoDG-exEnwS-exEjwN-exSJjn-exSGGz-8VzDQJ-8VzDLA-exEokd-exEnH9-4TKpqA-6Usfi6-exBcTk-exEjrW-exSJ3n-dc7uCx-exB7Hk-qhJPmL"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nspe.org/resources/ethics/code-ethic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en.wikipedia.org/wiki/Citicorp_Center_engineering_crisi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thicsunwrapped.utexas.edu/case-study/therac-25"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ethics.acm.org/code-of-ethics/software-engineering-cod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6498" y="10252536"/>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endParaRPr lang="en-US" dirty="0"/>
          </a:p>
          <a:p>
            <a:pPr>
              <a:defRPr>
                <a:solidFill>
                  <a:srgbClr val="005493"/>
                </a:solidFill>
              </a:defRPr>
            </a:pPr>
            <a:endParaRPr lang="en-US" dirty="0"/>
          </a:p>
          <a:p>
            <a:pPr>
              <a:defRPr>
                <a:solidFill>
                  <a:srgbClr val="005493"/>
                </a:solidFill>
              </a:defRPr>
            </a:pPr>
            <a:r>
              <a:rPr dirty="0"/>
              <a:t>© 202</a:t>
            </a:r>
            <a:r>
              <a:rPr lang="en-US" dirty="0"/>
              <a:t>2</a:t>
            </a:r>
            <a:r>
              <a:rPr dirty="0"/>
              <a:t>, released under </a:t>
            </a:r>
            <a:r>
              <a:rPr u="sng" dirty="0">
                <a:hlinkClick r:id="rId2"/>
              </a:rPr>
              <a:t>CC BY-SA</a:t>
            </a:r>
          </a:p>
        </p:txBody>
      </p:sp>
      <p:sp>
        <p:nvSpPr>
          <p:cNvPr id="125" name="Lecture 11.2: Ethics in Software Engineering"/>
          <p:cNvSpPr txBox="1">
            <a:spLocks noGrp="1"/>
          </p:cNvSpPr>
          <p:nvPr>
            <p:ph type="subTitle" sz="quarter" idx="1"/>
          </p:nvPr>
        </p:nvSpPr>
        <p:spPr>
          <a:xfrm>
            <a:off x="1201342" y="5728927"/>
            <a:ext cx="21971001" cy="1905001"/>
          </a:xfrm>
          <a:prstGeom prst="rect">
            <a:avLst/>
          </a:prstGeom>
        </p:spPr>
        <p:txBody>
          <a:bodyPr/>
          <a:lstStyle/>
          <a:p>
            <a:r>
              <a:rPr dirty="0"/>
              <a:t>Lecture </a:t>
            </a:r>
            <a:r>
              <a:rPr lang="en-US" dirty="0"/>
              <a:t>12</a:t>
            </a:r>
            <a:r>
              <a:rPr dirty="0"/>
              <a:t>.2: Ethics in Software Engineering</a:t>
            </a:r>
          </a:p>
        </p:txBody>
      </p:sp>
      <p:sp>
        <p:nvSpPr>
          <p:cNvPr id="7" name="CS 4530 &amp; CS 5500…">
            <a:extLst>
              <a:ext uri="{FF2B5EF4-FFF2-40B4-BE49-F238E27FC236}">
                <a16:creationId xmlns:a16="http://schemas.microsoft.com/office/drawing/2014/main" id="{F851673E-2EC4-4E58-8C01-AD9D575D1DE5}"/>
              </a:ext>
            </a:extLst>
          </p:cNvPr>
          <p:cNvSpPr txBox="1">
            <a:spLocks/>
          </p:cNvSpPr>
          <p:nvPr/>
        </p:nvSpPr>
        <p:spPr>
          <a:xfrm>
            <a:off x="1206496" y="2574991"/>
            <a:ext cx="21971004" cy="25986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lvl1pPr marL="0" marR="0" indent="0" algn="l" defTabSz="2438338" latinLnBrk="0">
              <a:lnSpc>
                <a:spcPct val="80000"/>
              </a:lnSpc>
              <a:spcBef>
                <a:spcPts val="0"/>
              </a:spcBef>
              <a:spcAft>
                <a:spcPts val="0"/>
              </a:spcAft>
              <a:buClrTx/>
              <a:buSzTx/>
              <a:buFontTx/>
              <a:buNone/>
              <a:tabLst/>
              <a:defRPr sz="11600" b="1" i="0" u="none" strike="noStrike" cap="none" spc="-232" baseline="0">
                <a:solidFill>
                  <a:srgbClr val="000000"/>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a:lstStyle>
          <a:p>
            <a:pPr hangingPunct="1">
              <a:defRPr>
                <a:solidFill>
                  <a:srgbClr val="005493"/>
                </a:solidFill>
              </a:defRPr>
            </a:pPr>
            <a:r>
              <a:rPr lang="en-US" sz="7200">
                <a:solidFill>
                  <a:srgbClr val="005493"/>
                </a:solidFill>
              </a:rPr>
              <a:t>CS 4530 </a:t>
            </a:r>
            <a:br>
              <a:rPr lang="en-US" sz="7200">
                <a:solidFill>
                  <a:srgbClr val="005493"/>
                </a:solidFill>
              </a:rPr>
            </a:br>
            <a:r>
              <a:rPr lang="en-US" sz="7200">
                <a:solidFill>
                  <a:srgbClr val="005493"/>
                </a:solidFill>
              </a:rPr>
              <a:t>Fundamentals of Software Engineering</a:t>
            </a:r>
            <a:endParaRPr lang="en-US" sz="7200" dirty="0">
              <a:solidFill>
                <a:srgbClr val="005493"/>
              </a:solidFill>
            </a:endParaRPr>
          </a:p>
        </p:txBody>
      </p:sp>
      <p:sp>
        <p:nvSpPr>
          <p:cNvPr id="8" name="Jonathan Bell, Frank Tip, Mitch Wand…">
            <a:extLst>
              <a:ext uri="{FF2B5EF4-FFF2-40B4-BE49-F238E27FC236}">
                <a16:creationId xmlns:a16="http://schemas.microsoft.com/office/drawing/2014/main" id="{22EB178E-3572-45D4-AE63-2EEBDDD52697}"/>
              </a:ext>
            </a:extLst>
          </p:cNvPr>
          <p:cNvSpPr txBox="1">
            <a:spLocks/>
          </p:cNvSpPr>
          <p:nvPr/>
        </p:nvSpPr>
        <p:spPr>
          <a:xfrm>
            <a:off x="1201340" y="8189257"/>
            <a:ext cx="17331987" cy="141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marL="0" marR="0" indent="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1pPr>
            <a:lvl2pPr marL="0" marR="0" indent="4572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2pPr>
            <a:lvl3pPr marL="0" marR="0" indent="9144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3pPr>
            <a:lvl4pPr marL="0" marR="0" indent="13716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4pPr>
            <a:lvl5pPr marL="0" marR="0" indent="18288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hangingPunct="1">
              <a:defRPr sz="2400"/>
            </a:pPr>
            <a:r>
              <a:rPr lang="en-US" sz="3600" dirty="0"/>
              <a:t>Jonathan Bell, Adeel Bhutta, Ferdinand Vesely, Mitch Wand</a:t>
            </a:r>
          </a:p>
          <a:p>
            <a:pPr hangingPunct="1">
              <a:defRPr sz="2400"/>
            </a:pPr>
            <a:r>
              <a:rPr lang="en-US" sz="3600" dirty="0"/>
              <a:t>Khoury College of Computer Sciences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Value Sensitive Design"/>
          <p:cNvSpPr txBox="1">
            <a:spLocks noGrp="1"/>
          </p:cNvSpPr>
          <p:nvPr>
            <p:ph type="title"/>
          </p:nvPr>
        </p:nvSpPr>
        <p:spPr>
          <a:prstGeom prst="rect">
            <a:avLst/>
          </a:prstGeom>
        </p:spPr>
        <p:txBody>
          <a:bodyPr/>
          <a:lstStyle/>
          <a:p>
            <a:r>
              <a:rPr lang="en-US" dirty="0"/>
              <a:t>Unpacking “Public Interest” </a:t>
            </a:r>
            <a:endParaRPr dirty="0"/>
          </a:p>
        </p:txBody>
      </p:sp>
      <p:sp>
        <p:nvSpPr>
          <p:cNvPr id="206" name="Consider how our software impacts users’ universal values [partial lis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759459">
              <a:defRPr sz="5060"/>
            </a:lvl1pPr>
          </a:lstStyle>
          <a:p>
            <a:r>
              <a:rPr lang="en-US" dirty="0"/>
              <a:t>What values might our software promote or diminish?</a:t>
            </a:r>
            <a:endParaRPr dirty="0"/>
          </a:p>
        </p:txBody>
      </p:sp>
      <p:sp>
        <p:nvSpPr>
          <p:cNvPr id="207" name="Human rights - Inalienable, fundamental rights to which all people are entitled…"/>
          <p:cNvSpPr txBox="1">
            <a:spLocks noGrp="1"/>
          </p:cNvSpPr>
          <p:nvPr>
            <p:ph type="body" idx="1"/>
          </p:nvPr>
        </p:nvSpPr>
        <p:spPr>
          <a:xfrm>
            <a:off x="1206500" y="4248504"/>
            <a:ext cx="18579735" cy="8256012"/>
          </a:xfrm>
          <a:prstGeom prst="rect">
            <a:avLst/>
          </a:prstGeom>
        </p:spPr>
        <p:txBody>
          <a:bodyPr/>
          <a:lstStyle/>
          <a:p>
            <a:pPr marL="603504" indent="-603504" defTabSz="2413955">
              <a:spcBef>
                <a:spcPts val="4400"/>
              </a:spcBef>
              <a:defRPr sz="4752"/>
            </a:pPr>
            <a:r>
              <a:t>Human rights - Inalienable, fundamental rights to which all people are entitled </a:t>
            </a:r>
          </a:p>
          <a:p>
            <a:pPr marL="603504" indent="-603504" defTabSz="2413955">
              <a:spcBef>
                <a:spcPts val="4400"/>
              </a:spcBef>
              <a:defRPr sz="4752"/>
            </a:pPr>
            <a:r>
              <a:t>Accessibility - Making all people successful users of the technology</a:t>
            </a:r>
          </a:p>
          <a:p>
            <a:pPr marL="603504" indent="-603504" defTabSz="2413955">
              <a:spcBef>
                <a:spcPts val="4400"/>
              </a:spcBef>
              <a:defRPr sz="4752"/>
            </a:pPr>
            <a:r>
              <a:t>Justice - Procedural justice (process is fair) + distributive justice (outcomes are fair)</a:t>
            </a:r>
          </a:p>
          <a:p>
            <a:pPr marL="603504" indent="-603504" defTabSz="2413955">
              <a:spcBef>
                <a:spcPts val="4400"/>
              </a:spcBef>
              <a:defRPr sz="4752"/>
            </a:pPr>
            <a:r>
              <a:t>Privacy - An individual’s agency in determining what information about them is shared</a:t>
            </a:r>
          </a:p>
          <a:p>
            <a:pPr marL="603504" indent="-603504" defTabSz="2413955">
              <a:spcBef>
                <a:spcPts val="4400"/>
              </a:spcBef>
              <a:defRPr sz="4752"/>
            </a:pPr>
            <a:r>
              <a:t>Human welfare - Physical, material and psychological well-being</a:t>
            </a:r>
          </a:p>
        </p:txBody>
      </p:sp>
      <p:pic>
        <p:nvPicPr>
          <p:cNvPr id="208"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37179" y="6875897"/>
            <a:ext cx="4521231" cy="6620373"/>
          </a:xfrm>
          <a:prstGeom prst="rect">
            <a:avLst/>
          </a:prstGeom>
          <a:ln w="12700">
            <a:miter lim="400000"/>
          </a:ln>
        </p:spPr>
      </p:pic>
      <p:sp>
        <p:nvSpPr>
          <p:cNvPr id="209" name="Value Sensitive Design @ Khoury"/>
          <p:cNvSpPr txBox="1"/>
          <p:nvPr/>
        </p:nvSpPr>
        <p:spPr>
          <a:xfrm>
            <a:off x="9904323" y="12929262"/>
            <a:ext cx="4575354"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Value Sensitive Design @ Khoury</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ode of Ethics"/>
          <p:cNvSpPr txBox="1">
            <a:spLocks noGrp="1"/>
          </p:cNvSpPr>
          <p:nvPr>
            <p:ph type="title"/>
          </p:nvPr>
        </p:nvSpPr>
        <p:spPr>
          <a:prstGeom prst="rect">
            <a:avLst/>
          </a:prstGeom>
        </p:spPr>
        <p:txBody>
          <a:bodyPr/>
          <a:lstStyle/>
          <a:p>
            <a:r>
              <a:t>Code of Ethics</a:t>
            </a:r>
          </a:p>
        </p:txBody>
      </p:sp>
      <p:sp>
        <p:nvSpPr>
          <p:cNvPr id="166" name="ACM’s Code of Ethics Software Engine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ACM’s Code of Ethics Software Engineers</a:t>
            </a:r>
          </a:p>
        </p:txBody>
      </p:sp>
      <p:sp>
        <p:nvSpPr>
          <p:cNvPr id="167" name="1. PUBLIC – Software engineers shall act consistently with the public interest.…"/>
          <p:cNvSpPr txBox="1">
            <a:spLocks noGrp="1"/>
          </p:cNvSpPr>
          <p:nvPr>
            <p:ph type="body" idx="1"/>
          </p:nvPr>
        </p:nvSpPr>
        <p:spPr>
          <a:prstGeom prst="rect">
            <a:avLst/>
          </a:prstGeom>
        </p:spPr>
        <p:txBody>
          <a:bodyPr/>
          <a:lstStyle/>
          <a:p>
            <a:pPr marL="0" indent="0" defTabSz="1560536">
              <a:spcBef>
                <a:spcPts val="2800"/>
              </a:spcBef>
              <a:buSzTx/>
              <a:buNone/>
              <a:defRPr sz="3072"/>
            </a:pPr>
            <a:r>
              <a:rPr dirty="0"/>
              <a:t>1. PUBLIC – Software engineers shall act consistently with the public interest.</a:t>
            </a:r>
          </a:p>
          <a:p>
            <a:pPr marL="0" indent="0" defTabSz="1560536">
              <a:spcBef>
                <a:spcPts val="2800"/>
              </a:spcBef>
              <a:buSzTx/>
              <a:buNone/>
              <a:defRPr sz="3072"/>
            </a:pPr>
            <a:r>
              <a:rPr dirty="0"/>
              <a:t>2. CLIENT AND EMPLOYER – Software engineers shall act in a manner that is in the best interests of their client and employer consistent with the public interest.</a:t>
            </a:r>
          </a:p>
          <a:p>
            <a:pPr marL="0" indent="0" defTabSz="1560536">
              <a:spcBef>
                <a:spcPts val="2800"/>
              </a:spcBef>
              <a:buSzTx/>
              <a:buNone/>
              <a:defRPr sz="3072"/>
            </a:pPr>
            <a:r>
              <a:rPr dirty="0"/>
              <a:t>3. PRODUCT – Software engineers shall ensure that their products and related modifications meet the highest professional standards possible.</a:t>
            </a:r>
          </a:p>
          <a:p>
            <a:pPr marL="0" indent="0" defTabSz="1560536">
              <a:spcBef>
                <a:spcPts val="2800"/>
              </a:spcBef>
              <a:buSzTx/>
              <a:buNone/>
              <a:defRPr sz="3072"/>
            </a:pPr>
            <a:r>
              <a:rPr dirty="0"/>
              <a:t>4. JUDGMENT – Software engineers shall maintain integrity and independence in their professional judgment.</a:t>
            </a:r>
          </a:p>
          <a:p>
            <a:pPr marL="0" indent="0" defTabSz="1560536">
              <a:spcBef>
                <a:spcPts val="2800"/>
              </a:spcBef>
              <a:buSzTx/>
              <a:buNone/>
              <a:defRPr sz="3072"/>
            </a:pPr>
            <a:r>
              <a:rPr dirty="0"/>
              <a:t>5. MANAGEMENT – Software engineering managers and leaders shall subscribe to and promote an ethical approach to the management of software development and maintenance.</a:t>
            </a:r>
          </a:p>
          <a:p>
            <a:pPr marL="0" indent="0" defTabSz="1560536">
              <a:spcBef>
                <a:spcPts val="2800"/>
              </a:spcBef>
              <a:buSzTx/>
              <a:buNone/>
              <a:defRPr sz="3072"/>
            </a:pPr>
            <a:r>
              <a:rPr dirty="0"/>
              <a:t>6. PROFESSION – Software engineers shall advance the integrity and reputation of the profession consistent with the public interest.</a:t>
            </a:r>
          </a:p>
          <a:p>
            <a:pPr marL="0" indent="0" defTabSz="1560536">
              <a:spcBef>
                <a:spcPts val="2800"/>
              </a:spcBef>
              <a:buSzTx/>
              <a:buNone/>
              <a:defRPr sz="3072"/>
            </a:pPr>
            <a:r>
              <a:rPr dirty="0"/>
              <a:t>7. COLLEAGUES – Software engineers shall be fair to and supportive of their colleagues.</a:t>
            </a:r>
          </a:p>
          <a:p>
            <a:pPr marL="0" indent="0" defTabSz="1560536">
              <a:spcBef>
                <a:spcPts val="2800"/>
              </a:spcBef>
              <a:buSzTx/>
              <a:buNone/>
              <a:defRPr sz="3072"/>
            </a:pPr>
            <a:r>
              <a:rPr dirty="0"/>
              <a:t>8. SELF – Software engineers shall participate in lifelong learning regarding the practice of their profession and shall promote an ethical approach to the practice of the profession.</a:t>
            </a:r>
          </a:p>
        </p:txBody>
      </p:sp>
      <p:sp>
        <p:nvSpPr>
          <p:cNvPr id="168" name="https://ethics.acm.org/code-of-ethics/software-engineering-code/"/>
          <p:cNvSpPr txBox="1"/>
          <p:nvPr/>
        </p:nvSpPr>
        <p:spPr>
          <a:xfrm>
            <a:off x="7648803" y="13052146"/>
            <a:ext cx="9086394"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https://ethics.acm.org/code-of-ethics/software-engineering-code/</a:t>
            </a:r>
          </a:p>
        </p:txBody>
      </p:sp>
      <p:sp>
        <p:nvSpPr>
          <p:cNvPr id="173" name="1. PUBLIC – Software engineers shall act consistently with the public interest."/>
          <p:cNvSpPr txBox="1"/>
          <p:nvPr/>
        </p:nvSpPr>
        <p:spPr>
          <a:xfrm>
            <a:off x="1384527" y="5314354"/>
            <a:ext cx="21226578" cy="2033149"/>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r>
              <a:rPr dirty="0"/>
              <a:t>1. PUBLIC – Software engineers shall act consistently with the public interest.</a:t>
            </a:r>
          </a:p>
        </p:txBody>
      </p:sp>
      <p:pic>
        <p:nvPicPr>
          <p:cNvPr id="169" name="Image" descr="Im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6854" y="1211484"/>
            <a:ext cx="20594329" cy="8256012"/>
          </a:xfrm>
          <a:prstGeom prst="rect">
            <a:avLst/>
          </a:prstGeom>
          <a:ln w="25400">
            <a:miter lim="400000"/>
          </a:ln>
          <a:effectLst>
            <a:outerShdw blurRad="254000" dist="127000" dir="5400000" rotWithShape="0">
              <a:srgbClr val="000000">
                <a:alpha val="70000"/>
              </a:srgbClr>
            </a:outerShdw>
          </a:effectLst>
        </p:spPr>
      </p:pic>
      <p:sp>
        <p:nvSpPr>
          <p:cNvPr id="2" name="TextBox 1">
            <a:extLst>
              <a:ext uri="{FF2B5EF4-FFF2-40B4-BE49-F238E27FC236}">
                <a16:creationId xmlns:a16="http://schemas.microsoft.com/office/drawing/2014/main" id="{41FF7A01-F024-4855-96BA-5D43716E8A5B}"/>
              </a:ext>
            </a:extLst>
          </p:cNvPr>
          <p:cNvSpPr txBox="1"/>
          <p:nvPr/>
        </p:nvSpPr>
        <p:spPr>
          <a:xfrm>
            <a:off x="10352314" y="4065665"/>
            <a:ext cx="7445828" cy="1579920"/>
          </a:xfrm>
          <a:prstGeom prst="rect">
            <a:avLst/>
          </a:prstGeom>
          <a:solidFill>
            <a:schemeClr val="bg1"/>
          </a:solidFill>
          <a:ln w="28575"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a:ln>
                  <a:noFill/>
                </a:ln>
                <a:solidFill>
                  <a:srgbClr val="FF0000"/>
                </a:solidFill>
                <a:effectLst/>
                <a:uFillTx/>
                <a:latin typeface="+mn-lt"/>
                <a:ea typeface="+mn-ea"/>
                <a:cs typeface="+mn-cs"/>
                <a:sym typeface="Helvetica Neue"/>
              </a:rPr>
              <a:t>TLDR: No</a:t>
            </a:r>
          </a:p>
        </p:txBody>
      </p:sp>
    </p:spTree>
    <p:extLst>
      <p:ext uri="{BB962C8B-B14F-4D97-AF65-F5344CB8AC3E}">
        <p14:creationId xmlns:p14="http://schemas.microsoft.com/office/powerpoint/2010/main" val="1377771649"/>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grpId="0" nodeType="clickEffect">
                                  <p:stCondLst>
                                    <p:cond delay="0"/>
                                  </p:stCondLst>
                                  <p:childTnLst>
                                    <p:animRot by="120000">
                                      <p:cBhvr>
                                        <p:cTn id="14" dur="100" fill="hold">
                                          <p:stCondLst>
                                            <p:cond delay="0"/>
                                          </p:stCondLst>
                                        </p:cTn>
                                        <p:tgtEl>
                                          <p:spTgt spid="2"/>
                                        </p:tgtEl>
                                        <p:attrNameLst>
                                          <p:attrName>r</p:attrName>
                                        </p:attrNameLst>
                                      </p:cBhvr>
                                    </p:animRot>
                                    <p:animRot by="-240000">
                                      <p:cBhvr>
                                        <p:cTn id="15" dur="200" fill="hold">
                                          <p:stCondLst>
                                            <p:cond delay="200"/>
                                          </p:stCondLst>
                                        </p:cTn>
                                        <p:tgtEl>
                                          <p:spTgt spid="2"/>
                                        </p:tgtEl>
                                        <p:attrNameLst>
                                          <p:attrName>r</p:attrName>
                                        </p:attrNameLst>
                                      </p:cBhvr>
                                    </p:animRot>
                                    <p:animRot by="240000">
                                      <p:cBhvr>
                                        <p:cTn id="16" dur="200" fill="hold">
                                          <p:stCondLst>
                                            <p:cond delay="400"/>
                                          </p:stCondLst>
                                        </p:cTn>
                                        <p:tgtEl>
                                          <p:spTgt spid="2"/>
                                        </p:tgtEl>
                                        <p:attrNameLst>
                                          <p:attrName>r</p:attrName>
                                        </p:attrNameLst>
                                      </p:cBhvr>
                                    </p:animRot>
                                    <p:animRot by="-240000">
                                      <p:cBhvr>
                                        <p:cTn id="17" dur="200" fill="hold">
                                          <p:stCondLst>
                                            <p:cond delay="600"/>
                                          </p:stCondLst>
                                        </p:cTn>
                                        <p:tgtEl>
                                          <p:spTgt spid="2"/>
                                        </p:tgtEl>
                                        <p:attrNameLst>
                                          <p:attrName>r</p:attrName>
                                        </p:attrNameLst>
                                      </p:cBhvr>
                                    </p:animRot>
                                    <p:animRot by="120000">
                                      <p:cBhvr>
                                        <p:cTn id="18"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animBg="1" advAuto="0"/>
      <p:bldP spid="169" grpId="0" animBg="1" advAuto="0"/>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afety-Critical Software Regulations"/>
          <p:cNvSpPr txBox="1">
            <a:spLocks noGrp="1"/>
          </p:cNvSpPr>
          <p:nvPr>
            <p:ph type="title"/>
          </p:nvPr>
        </p:nvSpPr>
        <p:spPr>
          <a:prstGeom prst="rect">
            <a:avLst/>
          </a:prstGeom>
        </p:spPr>
        <p:txBody>
          <a:bodyPr>
            <a:normAutofit fontScale="90000"/>
          </a:bodyPr>
          <a:lstStyle/>
          <a:p>
            <a:r>
              <a:rPr dirty="0"/>
              <a:t>S</a:t>
            </a:r>
            <a:r>
              <a:rPr lang="en-US" dirty="0"/>
              <a:t>tandards can give more concrete guidance.</a:t>
            </a:r>
            <a:endParaRPr dirty="0"/>
          </a:p>
        </p:txBody>
      </p:sp>
      <p:sp>
        <p:nvSpPr>
          <p:cNvPr id="200" name="International bodies define standard processes that are designed to protect the public…"/>
          <p:cNvSpPr txBox="1">
            <a:spLocks noGrp="1"/>
          </p:cNvSpPr>
          <p:nvPr>
            <p:ph type="body" idx="1"/>
          </p:nvPr>
        </p:nvSpPr>
        <p:spPr>
          <a:xfrm>
            <a:off x="1206500" y="4248504"/>
            <a:ext cx="16482157" cy="8256012"/>
          </a:xfrm>
          <a:prstGeom prst="rect">
            <a:avLst/>
          </a:prstGeom>
        </p:spPr>
        <p:txBody>
          <a:bodyPr/>
          <a:lstStyle/>
          <a:p>
            <a:r>
              <a:rPr dirty="0"/>
              <a:t>International bodies define standard processes that are designed to protect the public</a:t>
            </a:r>
          </a:p>
          <a:p>
            <a:r>
              <a:rPr dirty="0"/>
              <a:t>By (correctly) following such a standard, you can reduce the chance of harm to users, as well as your ethical (and legal) liability</a:t>
            </a:r>
          </a:p>
        </p:txBody>
      </p:sp>
      <p:pic>
        <p:nvPicPr>
          <p:cNvPr id="201"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30310" y="2714904"/>
            <a:ext cx="6266528" cy="10706981"/>
          </a:xfrm>
          <a:prstGeom prst="rect">
            <a:avLst/>
          </a:prstGeom>
          <a:ln w="25400">
            <a:miter lim="400000"/>
          </a:ln>
          <a:effectLst>
            <a:outerShdw blurRad="254000" dist="127000" dir="5400000" rotWithShape="0">
              <a:srgbClr val="000000">
                <a:alpha val="70000"/>
              </a:srgbClr>
            </a:outerShdw>
          </a:effectLst>
        </p:spPr>
      </p:pic>
      <p:sp>
        <p:nvSpPr>
          <p:cNvPr id="3" name="Text Placeholder 2">
            <a:extLst>
              <a:ext uri="{FF2B5EF4-FFF2-40B4-BE49-F238E27FC236}">
                <a16:creationId xmlns:a16="http://schemas.microsoft.com/office/drawing/2014/main" id="{94C731EF-7C5E-4726-A5D2-5EEC04C660CA}"/>
              </a:ext>
            </a:extLst>
          </p:cNvPr>
          <p:cNvSpPr>
            <a:spLocks noGrp="1"/>
          </p:cNvSpPr>
          <p:nvPr>
            <p:ph type="body" sz="quarter" idx="21"/>
          </p:nvPr>
        </p:nvSpPr>
        <p:spPr/>
        <p:txBody>
          <a:bodyPr/>
          <a:lstStyle/>
          <a:p>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71D5A-1A21-4E3C-A9B4-DD82C34C7FBB}"/>
              </a:ext>
            </a:extLst>
          </p:cNvPr>
          <p:cNvSpPr>
            <a:spLocks noGrp="1"/>
          </p:cNvSpPr>
          <p:nvPr>
            <p:ph type="title"/>
          </p:nvPr>
        </p:nvSpPr>
        <p:spPr/>
        <p:txBody>
          <a:bodyPr>
            <a:normAutofit fontScale="90000"/>
          </a:bodyPr>
          <a:lstStyle/>
          <a:p>
            <a:r>
              <a:rPr lang="en-US" dirty="0"/>
              <a:t>Standards can give more concrete guidance.</a:t>
            </a:r>
          </a:p>
        </p:txBody>
      </p:sp>
      <p:sp>
        <p:nvSpPr>
          <p:cNvPr id="3" name="Text Placeholder 2">
            <a:extLst>
              <a:ext uri="{FF2B5EF4-FFF2-40B4-BE49-F238E27FC236}">
                <a16:creationId xmlns:a16="http://schemas.microsoft.com/office/drawing/2014/main" id="{F7C7963B-480E-4A72-89D2-B711E631650D}"/>
              </a:ext>
            </a:extLst>
          </p:cNvPr>
          <p:cNvSpPr>
            <a:spLocks noGrp="1"/>
          </p:cNvSpPr>
          <p:nvPr>
            <p:ph type="body" sz="quarter" idx="21"/>
          </p:nvPr>
        </p:nvSpPr>
        <p:spPr/>
        <p:txBody>
          <a:bodyPr/>
          <a:lstStyle/>
          <a:p>
            <a:endParaRPr lang="en-US"/>
          </a:p>
        </p:txBody>
      </p:sp>
      <p:pic>
        <p:nvPicPr>
          <p:cNvPr id="6" name="Picture 5">
            <a:extLst>
              <a:ext uri="{FF2B5EF4-FFF2-40B4-BE49-F238E27FC236}">
                <a16:creationId xmlns:a16="http://schemas.microsoft.com/office/drawing/2014/main" id="{E8A847AB-B21F-486B-844F-30DDE99E8B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5107" y="3938109"/>
            <a:ext cx="13573785" cy="8698391"/>
          </a:xfrm>
          <a:prstGeom prst="rect">
            <a:avLst/>
          </a:prstGeom>
        </p:spPr>
      </p:pic>
    </p:spTree>
    <p:extLst>
      <p:ext uri="{BB962C8B-B14F-4D97-AF65-F5344CB8AC3E}">
        <p14:creationId xmlns:p14="http://schemas.microsoft.com/office/powerpoint/2010/main" val="104424669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Accessibility should not be a hard decision"/>
          <p:cNvSpPr txBox="1">
            <a:spLocks noGrp="1"/>
          </p:cNvSpPr>
          <p:nvPr>
            <p:ph type="title"/>
          </p:nvPr>
        </p:nvSpPr>
        <p:spPr>
          <a:prstGeom prst="rect">
            <a:avLst/>
          </a:prstGeom>
        </p:spPr>
        <p:txBody>
          <a:bodyPr>
            <a:normAutofit fontScale="90000"/>
          </a:bodyPr>
          <a:lstStyle/>
          <a:p>
            <a:r>
              <a:rPr lang="en-US" dirty="0"/>
              <a:t>Standards can give more concrete guidance.</a:t>
            </a:r>
            <a:endParaRPr dirty="0"/>
          </a:p>
        </p:txBody>
      </p:sp>
      <p:sp>
        <p:nvSpPr>
          <p:cNvPr id="191" name="Example: Domino’s + ADA"/>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Example: Domino’s + ADA</a:t>
            </a:r>
          </a:p>
        </p:txBody>
      </p:sp>
      <p:pic>
        <p:nvPicPr>
          <p:cNvPr id="192"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9626" y="3635600"/>
            <a:ext cx="9753601" cy="10579101"/>
          </a:xfrm>
          <a:prstGeom prst="rect">
            <a:avLst/>
          </a:prstGeom>
          <a:ln w="12700">
            <a:miter lim="400000"/>
          </a:ln>
        </p:spPr>
      </p:pic>
      <p:pic>
        <p:nvPicPr>
          <p:cNvPr id="193" name="Image" descr="Image"/>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a:xfrm>
            <a:off x="13194631" y="3593882"/>
            <a:ext cx="10180321" cy="9227103"/>
          </a:xfrm>
          <a:prstGeom prst="rect">
            <a:avLst/>
          </a:prstGeom>
          <a:ln w="12700">
            <a:miter lim="400000"/>
          </a:ln>
        </p:spPr>
      </p:pic>
      <p:sp>
        <p:nvSpPr>
          <p:cNvPr id="194" name="WCAG 2.0 Specification"/>
          <p:cNvSpPr txBox="1"/>
          <p:nvPr/>
        </p:nvSpPr>
        <p:spPr>
          <a:xfrm>
            <a:off x="17181886" y="12818922"/>
            <a:ext cx="2205732" cy="841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5"/>
              </a:defRPr>
            </a:lvl1pPr>
          </a:lstStyle>
          <a:p>
            <a:pPr>
              <a:defRPr u="none"/>
            </a:pPr>
            <a:r>
              <a:rPr u="sng" dirty="0">
                <a:hlinkClick r:id="rId5"/>
              </a:rPr>
              <a:t>WCAG 2.0 </a:t>
            </a:r>
            <a:r>
              <a:rPr u="sng" dirty="0" err="1">
                <a:hlinkClick r:id="rId5"/>
              </a:rPr>
              <a:t>Spe</a:t>
            </a:r>
            <a:endParaRPr lang="en-US" u="sng" dirty="0">
              <a:hlinkClick r:id="rId5"/>
            </a:endParaRPr>
          </a:p>
          <a:p>
            <a:pPr>
              <a:defRPr u="none"/>
            </a:pPr>
            <a:r>
              <a:rPr u="sng" dirty="0" err="1">
                <a:hlinkClick r:id="rId5"/>
              </a:rPr>
              <a:t>cification</a:t>
            </a:r>
            <a:endParaRPr u="sng" dirty="0">
              <a:hlinkClick r:id="rId5"/>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06E93-4EF5-4835-9223-6D4A4C5A2131}"/>
              </a:ext>
            </a:extLst>
          </p:cNvPr>
          <p:cNvSpPr>
            <a:spLocks noGrp="1"/>
          </p:cNvSpPr>
          <p:nvPr>
            <p:ph type="title"/>
          </p:nvPr>
        </p:nvSpPr>
        <p:spPr/>
        <p:txBody>
          <a:bodyPr/>
          <a:lstStyle/>
          <a:p>
            <a:r>
              <a:rPr lang="en-US" dirty="0"/>
              <a:t>But many ethical decisions are still hard</a:t>
            </a:r>
          </a:p>
        </p:txBody>
      </p:sp>
      <p:sp>
        <p:nvSpPr>
          <p:cNvPr id="3" name="Text Placeholder 2">
            <a:extLst>
              <a:ext uri="{FF2B5EF4-FFF2-40B4-BE49-F238E27FC236}">
                <a16:creationId xmlns:a16="http://schemas.microsoft.com/office/drawing/2014/main" id="{C8555CA2-E666-4DDB-8298-C4B5C9F54DFA}"/>
              </a:ext>
            </a:extLst>
          </p:cNvPr>
          <p:cNvSpPr>
            <a:spLocks noGrp="1"/>
          </p:cNvSpPr>
          <p:nvPr>
            <p:ph type="body" sz="quarter" idx="21"/>
          </p:nvPr>
        </p:nvSpPr>
        <p:spPr/>
        <p:txBody>
          <a:bodyPr/>
          <a:lstStyle/>
          <a:p>
            <a:r>
              <a:rPr lang="en-US" dirty="0"/>
              <a:t>Example: Social Media Platforms</a:t>
            </a:r>
          </a:p>
        </p:txBody>
      </p:sp>
      <p:sp>
        <p:nvSpPr>
          <p:cNvPr id="4" name="Text Placeholder 3">
            <a:extLst>
              <a:ext uri="{FF2B5EF4-FFF2-40B4-BE49-F238E27FC236}">
                <a16:creationId xmlns:a16="http://schemas.microsoft.com/office/drawing/2014/main" id="{86219E88-ADED-4DB6-BF41-C2258B7E8884}"/>
              </a:ext>
            </a:extLst>
          </p:cNvPr>
          <p:cNvSpPr>
            <a:spLocks noGrp="1"/>
          </p:cNvSpPr>
          <p:nvPr>
            <p:ph type="body" idx="1"/>
          </p:nvPr>
        </p:nvSpPr>
        <p:spPr>
          <a:xfrm>
            <a:off x="1206500" y="4248504"/>
            <a:ext cx="13387324" cy="8256012"/>
          </a:xfrm>
        </p:spPr>
        <p:txBody>
          <a:bodyPr/>
          <a:lstStyle/>
          <a:p>
            <a:r>
              <a:rPr lang="en-US" dirty="0"/>
              <a:t>Social media platforms like Facebook, Twitter, or </a:t>
            </a:r>
            <a:r>
              <a:rPr lang="en-US" dirty="0" err="1"/>
              <a:t>Tiktok</a:t>
            </a:r>
            <a:r>
              <a:rPr lang="en-US" dirty="0"/>
              <a:t> can</a:t>
            </a:r>
          </a:p>
          <a:p>
            <a:pPr lvl="1"/>
            <a:r>
              <a:rPr lang="en-US" dirty="0"/>
              <a:t>Build communities across distance</a:t>
            </a:r>
          </a:p>
          <a:p>
            <a:pPr lvl="1"/>
            <a:r>
              <a:rPr lang="en-US" dirty="0"/>
              <a:t>Spread information for social action</a:t>
            </a:r>
          </a:p>
          <a:p>
            <a:pPr lvl="1"/>
            <a:r>
              <a:rPr lang="en-US" dirty="0"/>
              <a:t>Spread misinformation and disinformation</a:t>
            </a:r>
          </a:p>
          <a:p>
            <a:pPr lvl="1"/>
            <a:r>
              <a:rPr lang="en-US" dirty="0"/>
              <a:t>Amplify hate speech</a:t>
            </a:r>
          </a:p>
          <a:p>
            <a:r>
              <a:rPr lang="en-US" dirty="0"/>
              <a:t>How to balance freedom vs regulation?</a:t>
            </a:r>
          </a:p>
          <a:p>
            <a:pPr lvl="1"/>
            <a:endParaRPr lang="en-US" dirty="0"/>
          </a:p>
          <a:p>
            <a:endParaRPr lang="en-US" dirty="0"/>
          </a:p>
        </p:txBody>
      </p:sp>
      <p:pic>
        <p:nvPicPr>
          <p:cNvPr id="1026" name="Picture 2" descr="Media, Social Media, Apps">
            <a:extLst>
              <a:ext uri="{FF2B5EF4-FFF2-40B4-BE49-F238E27FC236}">
                <a16:creationId xmlns:a16="http://schemas.microsoft.com/office/drawing/2014/main" id="{0F3516F3-17C3-454F-BD00-010A86D542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24746" y="4248504"/>
            <a:ext cx="8407746" cy="6108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36522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he Curb Cut Effect"/>
          <p:cNvSpPr txBox="1">
            <a:spLocks noGrp="1"/>
          </p:cNvSpPr>
          <p:nvPr>
            <p:ph type="title"/>
          </p:nvPr>
        </p:nvSpPr>
        <p:spPr>
          <a:prstGeom prst="rect">
            <a:avLst/>
          </a:prstGeom>
        </p:spPr>
        <p:txBody>
          <a:bodyPr/>
          <a:lstStyle/>
          <a:p>
            <a:r>
              <a:t>The Curb Cut Effect</a:t>
            </a:r>
          </a:p>
        </p:txBody>
      </p:sp>
      <p:sp>
        <p:nvSpPr>
          <p:cNvPr id="180" name="Slide Subtitle"/>
          <p:cNvSpPr txBox="1">
            <a:spLocks noGrp="1"/>
          </p:cNvSpPr>
          <p:nvPr>
            <p:ph type="body" idx="21"/>
          </p:nvPr>
        </p:nvSpPr>
        <p:spPr>
          <a:prstGeom prst="rect">
            <a:avLst/>
          </a:prstGeom>
        </p:spPr>
        <p:txBody>
          <a:bodyPr/>
          <a:lstStyle/>
          <a:p>
            <a:endParaRPr/>
          </a:p>
        </p:txBody>
      </p:sp>
      <p:sp>
        <p:nvSpPr>
          <p:cNvPr id="181" name="Slide bullet text"/>
          <p:cNvSpPr txBox="1">
            <a:spLocks noGrp="1"/>
          </p:cNvSpPr>
          <p:nvPr>
            <p:ph type="body" idx="1"/>
          </p:nvPr>
        </p:nvSpPr>
        <p:spPr>
          <a:prstGeom prst="rect">
            <a:avLst/>
          </a:prstGeom>
        </p:spPr>
        <p:txBody>
          <a:bodyPr/>
          <a:lstStyle/>
          <a:p>
            <a:endParaRPr/>
          </a:p>
        </p:txBody>
      </p:sp>
      <p:pic>
        <p:nvPicPr>
          <p:cNvPr id="182" name="46424316355_57d9726a74_o.jpeg" descr="46424316355_57d9726a74_o.jpeg"/>
          <p:cNvPicPr>
            <a:picLocks noChangeAspect="1"/>
          </p:cNvPicPr>
          <p:nvPr/>
        </p:nvPicPr>
        <p:blipFill>
          <a:blip r:embed="rId3"/>
          <a:srcRect b="25527"/>
          <a:stretch>
            <a:fillRect/>
          </a:stretch>
        </p:blipFill>
        <p:spPr>
          <a:xfrm>
            <a:off x="3048000" y="2694387"/>
            <a:ext cx="18288000" cy="10214717"/>
          </a:xfrm>
          <a:prstGeom prst="rect">
            <a:avLst/>
          </a:prstGeom>
          <a:ln w="12700">
            <a:miter lim="400000"/>
          </a:ln>
        </p:spPr>
      </p:pic>
      <p:sp>
        <p:nvSpPr>
          <p:cNvPr id="183" name="“Curb Cuts” by Mike Gifford, CC BY-NC 2.0"/>
          <p:cNvSpPr txBox="1"/>
          <p:nvPr/>
        </p:nvSpPr>
        <p:spPr>
          <a:xfrm>
            <a:off x="9156344" y="13090880"/>
            <a:ext cx="6071312"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 action="ppaction://noaction"/>
              </a:defRPr>
            </a:lvl1pPr>
          </a:lstStyle>
          <a:p>
            <a:pPr>
              <a:defRPr u="none"/>
            </a:pPr>
            <a:r>
              <a:rPr u="sng">
                <a:hlinkClick r:id="rId4"/>
              </a:rPr>
              <a:t>“Curb Cuts” by Mike Gifford, CC BY-NC 2.0</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Where does this leave us?"/>
          <p:cNvSpPr txBox="1">
            <a:spLocks noGrp="1"/>
          </p:cNvSpPr>
          <p:nvPr>
            <p:ph type="title"/>
          </p:nvPr>
        </p:nvSpPr>
        <p:spPr>
          <a:prstGeom prst="rect">
            <a:avLst/>
          </a:prstGeom>
        </p:spPr>
        <p:txBody>
          <a:bodyPr/>
          <a:lstStyle/>
          <a:p>
            <a:r>
              <a:t>Where does this leave us?</a:t>
            </a:r>
          </a:p>
        </p:txBody>
      </p:sp>
      <p:sp>
        <p:nvSpPr>
          <p:cNvPr id="226" name="So that we can sleep at night"/>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So that we can sleep at night</a:t>
            </a:r>
          </a:p>
        </p:txBody>
      </p:sp>
      <p:sp>
        <p:nvSpPr>
          <p:cNvPr id="227" name="Above all: try to do good - consider the impacts of your software on others…"/>
          <p:cNvSpPr txBox="1">
            <a:spLocks noGrp="1"/>
          </p:cNvSpPr>
          <p:nvPr>
            <p:ph type="body" idx="1"/>
          </p:nvPr>
        </p:nvSpPr>
        <p:spPr>
          <a:prstGeom prst="rect">
            <a:avLst/>
          </a:prstGeom>
        </p:spPr>
        <p:txBody>
          <a:bodyPr/>
          <a:lstStyle/>
          <a:p>
            <a:r>
              <a:rPr lang="en-US" dirty="0"/>
              <a:t>Consider the different ways that our software may impact others</a:t>
            </a:r>
          </a:p>
          <a:p>
            <a:r>
              <a:rPr lang="en-US" dirty="0"/>
              <a:t>Consider the ways in which our software interacts with the political, social, and economic systems in which we and our users live</a:t>
            </a:r>
          </a:p>
          <a:p>
            <a:r>
              <a:rPr lang="en-US" dirty="0"/>
              <a:t>Follow best practices, and actively push to improve them</a:t>
            </a:r>
          </a:p>
          <a:p>
            <a:r>
              <a:rPr lang="en-US" dirty="0"/>
              <a:t>Encourage diversity in our development teams</a:t>
            </a:r>
          </a:p>
          <a:p>
            <a:r>
              <a:rPr lang="en-US" dirty="0"/>
              <a:t>Engage in honest conversations with our co-workers and supervisors to explore possible ethical issues and their implications.</a:t>
            </a:r>
            <a:endParaRPr dirty="0"/>
          </a:p>
        </p:txBody>
      </p:sp>
    </p:spTree>
    <p:extLst>
      <p:ext uri="{BB962C8B-B14F-4D97-AF65-F5344CB8AC3E}">
        <p14:creationId xmlns:p14="http://schemas.microsoft.com/office/powerpoint/2010/main" val="282258509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You should now be able to:</a:t>
            </a:r>
            <a:endParaRPr dirty="0"/>
          </a:p>
        </p:txBody>
      </p:sp>
      <p:sp>
        <p:nvSpPr>
          <p:cNvPr id="129" name="Articulate the ethical responsibilities of professional software engineers…"/>
          <p:cNvSpPr txBox="1">
            <a:spLocks noGrp="1"/>
          </p:cNvSpPr>
          <p:nvPr>
            <p:ph type="body" idx="1"/>
          </p:nvPr>
        </p:nvSpPr>
        <p:spPr>
          <a:xfrm>
            <a:off x="1206500" y="3806125"/>
            <a:ext cx="21971000" cy="8256012"/>
          </a:xfrm>
          <a:prstGeom prst="rect">
            <a:avLst/>
          </a:prstGeom>
        </p:spPr>
        <p:txBody>
          <a:bodyPr/>
          <a:lstStyle/>
          <a:p>
            <a:r>
              <a:rPr lang="en-US" dirty="0"/>
              <a:t>Explain several of the meanings of “the public interest”.</a:t>
            </a:r>
          </a:p>
          <a:p>
            <a:r>
              <a:rPr lang="en-US" dirty="0"/>
              <a:t>List some sources of ethical guidance for a software engineer.</a:t>
            </a:r>
          </a:p>
          <a:p>
            <a:r>
              <a:rPr lang="en-US" dirty="0"/>
              <a:t>List several things that a software engineer can do to try to behave in an ethical manner.</a:t>
            </a:r>
          </a:p>
          <a:p>
            <a:endParaRPr dirty="0"/>
          </a:p>
        </p:txBody>
      </p:sp>
    </p:spTree>
    <p:extLst>
      <p:ext uri="{BB962C8B-B14F-4D97-AF65-F5344CB8AC3E}">
        <p14:creationId xmlns:p14="http://schemas.microsoft.com/office/powerpoint/2010/main" val="137746683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29" name="Articulate the ethical responsibilities of professional software engineers…"/>
          <p:cNvSpPr txBox="1">
            <a:spLocks noGrp="1"/>
          </p:cNvSpPr>
          <p:nvPr>
            <p:ph type="body" idx="1"/>
          </p:nvPr>
        </p:nvSpPr>
        <p:spPr>
          <a:xfrm>
            <a:off x="1206500" y="3806125"/>
            <a:ext cx="21971000" cy="8256012"/>
          </a:xfrm>
          <a:prstGeom prst="rect">
            <a:avLst/>
          </a:prstGeom>
        </p:spPr>
        <p:txBody>
          <a:bodyPr/>
          <a:lstStyle/>
          <a:p>
            <a:r>
              <a:rPr lang="en-US" dirty="0"/>
              <a:t>Explain several of the meanings of “the public interest”.</a:t>
            </a:r>
          </a:p>
          <a:p>
            <a:r>
              <a:rPr lang="en-US" dirty="0"/>
              <a:t>List some sources of ethical guidance for a software engineer.</a:t>
            </a:r>
          </a:p>
          <a:p>
            <a:r>
              <a:rPr lang="en-US" dirty="0"/>
              <a:t>List several things that a software engineer can do to try to behave in an ethical manner.</a:t>
            </a:r>
          </a:p>
          <a:p>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rofessional Ethics"/>
          <p:cNvSpPr txBox="1">
            <a:spLocks noGrp="1"/>
          </p:cNvSpPr>
          <p:nvPr>
            <p:ph type="title"/>
          </p:nvPr>
        </p:nvSpPr>
        <p:spPr>
          <a:prstGeom prst="rect">
            <a:avLst/>
          </a:prstGeom>
        </p:spPr>
        <p:txBody>
          <a:bodyPr/>
          <a:lstStyle/>
          <a:p>
            <a:r>
              <a:t>Professional Ethics</a:t>
            </a:r>
          </a:p>
        </p:txBody>
      </p:sp>
      <p:sp>
        <p:nvSpPr>
          <p:cNvPr id="132" name="Professional standard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Professional standards</a:t>
            </a:r>
          </a:p>
        </p:txBody>
      </p:sp>
      <p:sp>
        <p:nvSpPr>
          <p:cNvPr id="133" name="By 1675, standards established for: divinity, law, medicine…"/>
          <p:cNvSpPr txBox="1">
            <a:spLocks noGrp="1"/>
          </p:cNvSpPr>
          <p:nvPr>
            <p:ph type="body" sz="half" idx="1"/>
          </p:nvPr>
        </p:nvSpPr>
        <p:spPr>
          <a:xfrm>
            <a:off x="1206500" y="4248504"/>
            <a:ext cx="13635869" cy="8256012"/>
          </a:xfrm>
          <a:prstGeom prst="rect">
            <a:avLst/>
          </a:prstGeom>
        </p:spPr>
        <p:txBody>
          <a:bodyPr/>
          <a:lstStyle/>
          <a:p>
            <a:r>
              <a:t>By 1675, standards established for: divinity, law, medicine</a:t>
            </a:r>
          </a:p>
          <a:p>
            <a:r>
              <a:t>Professionals exercise specialist knowledge or skill - professional ethics governs how this knowledge should be governed</a:t>
            </a:r>
          </a:p>
        </p:txBody>
      </p:sp>
      <p:pic>
        <p:nvPicPr>
          <p:cNvPr id="134"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17846" y="615950"/>
            <a:ext cx="8839201" cy="12484100"/>
          </a:xfrm>
          <a:prstGeom prst="rect">
            <a:avLst/>
          </a:prstGeom>
          <a:ln w="12700">
            <a:miter lim="400000"/>
          </a:ln>
        </p:spPr>
      </p:pic>
      <p:sp>
        <p:nvSpPr>
          <p:cNvPr id="135" name="12th-century Byzantine manuscript of the Hippocratic Oath"/>
          <p:cNvSpPr txBox="1"/>
          <p:nvPr/>
        </p:nvSpPr>
        <p:spPr>
          <a:xfrm>
            <a:off x="15657698" y="13146361"/>
            <a:ext cx="8159497"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12th-century Byzantine manuscript of the Hippocratic Oath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Code of Ethics"/>
          <p:cNvSpPr txBox="1">
            <a:spLocks noGrp="1"/>
          </p:cNvSpPr>
          <p:nvPr>
            <p:ph type="title"/>
          </p:nvPr>
        </p:nvSpPr>
        <p:spPr>
          <a:prstGeom prst="rect">
            <a:avLst/>
          </a:prstGeom>
        </p:spPr>
        <p:txBody>
          <a:bodyPr/>
          <a:lstStyle/>
          <a:p>
            <a:r>
              <a:t>Code of Ethics</a:t>
            </a:r>
          </a:p>
        </p:txBody>
      </p:sp>
      <p:sp>
        <p:nvSpPr>
          <p:cNvPr id="140" name="Professional Engine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Professional Engineers</a:t>
            </a:r>
          </a:p>
        </p:txBody>
      </p:sp>
      <p:sp>
        <p:nvSpPr>
          <p:cNvPr id="141" name="Engineers, in the fulfillment of their professional duties, shall:…"/>
          <p:cNvSpPr txBox="1"/>
          <p:nvPr/>
        </p:nvSpPr>
        <p:spPr>
          <a:xfrm>
            <a:off x="316534" y="3982877"/>
            <a:ext cx="15060980" cy="53455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3900">
                <a:solidFill>
                  <a:srgbClr val="000000"/>
                </a:solidFill>
              </a:defRPr>
            </a:pPr>
            <a:r>
              <a:t>Engineers, in the fulfillment of their professional duties, shall:</a:t>
            </a:r>
          </a:p>
          <a:p>
            <a:pPr marL="457200" indent="-317500" algn="l" defTabSz="457200">
              <a:buClr>
                <a:srgbClr val="595959"/>
              </a:buClr>
              <a:buSzPct val="100000"/>
              <a:buFont typeface="Helvetica"/>
              <a:buAutoNum type="arabicPeriod"/>
              <a:defRPr sz="3900">
                <a:solidFill>
                  <a:srgbClr val="000000"/>
                </a:solidFill>
              </a:defRPr>
            </a:pPr>
            <a:r>
              <a:t>Hold paramount the safety, health, and welfare of the public.</a:t>
            </a:r>
          </a:p>
          <a:p>
            <a:pPr marL="457200" indent="-317500" algn="l" defTabSz="457200">
              <a:buClr>
                <a:srgbClr val="595959"/>
              </a:buClr>
              <a:buSzPct val="100000"/>
              <a:buFont typeface="Helvetica"/>
              <a:buAutoNum type="arabicPeriod"/>
              <a:defRPr sz="3900">
                <a:solidFill>
                  <a:srgbClr val="000000"/>
                </a:solidFill>
              </a:defRPr>
            </a:pPr>
            <a:r>
              <a:t>Perform services only in areas of their competence.</a:t>
            </a:r>
          </a:p>
          <a:p>
            <a:pPr marL="457200" indent="-317500" algn="l" defTabSz="457200">
              <a:buClr>
                <a:srgbClr val="595959"/>
              </a:buClr>
              <a:buSzPct val="100000"/>
              <a:buFont typeface="Helvetica"/>
              <a:buAutoNum type="arabicPeriod"/>
              <a:defRPr sz="3900">
                <a:solidFill>
                  <a:srgbClr val="000000"/>
                </a:solidFill>
              </a:defRPr>
            </a:pPr>
            <a:r>
              <a:t>Issue public statements only in an objective and truthful manner.</a:t>
            </a:r>
          </a:p>
          <a:p>
            <a:pPr marL="457200" indent="-317500" algn="l" defTabSz="457200">
              <a:buClr>
                <a:srgbClr val="595959"/>
              </a:buClr>
              <a:buSzPct val="100000"/>
              <a:buFont typeface="Helvetica"/>
              <a:buAutoNum type="arabicPeriod"/>
              <a:defRPr sz="3900">
                <a:solidFill>
                  <a:srgbClr val="000000"/>
                </a:solidFill>
              </a:defRPr>
            </a:pPr>
            <a:r>
              <a:t>Act for each employer or client as faithful agents or trustees.</a:t>
            </a:r>
          </a:p>
          <a:p>
            <a:pPr marL="457200" indent="-317500" algn="l" defTabSz="457200">
              <a:buClr>
                <a:srgbClr val="595959"/>
              </a:buClr>
              <a:buSzPct val="100000"/>
              <a:buFont typeface="Helvetica"/>
              <a:buAutoNum type="arabicPeriod"/>
              <a:defRPr sz="3900">
                <a:solidFill>
                  <a:srgbClr val="000000"/>
                </a:solidFill>
              </a:defRPr>
            </a:pPr>
            <a:r>
              <a:t>Avoid deceptive acts.</a:t>
            </a:r>
          </a:p>
          <a:p>
            <a:pPr marL="457200" indent="-317500" algn="l" defTabSz="457200">
              <a:buClr>
                <a:srgbClr val="595959"/>
              </a:buClr>
              <a:buSzPct val="100000"/>
              <a:buFont typeface="Helvetica"/>
              <a:buAutoNum type="arabicPeriod"/>
              <a:defRPr sz="3900">
                <a:solidFill>
                  <a:srgbClr val="000000"/>
                </a:solidFill>
              </a:defRPr>
            </a:pPr>
            <a:r>
              <a:t>Conduct themselves honorably, responsibly, ethically, and lawfully so as to enhance the honor, reputation, and usefulness of the profession.</a:t>
            </a:r>
          </a:p>
        </p:txBody>
      </p:sp>
      <p:sp>
        <p:nvSpPr>
          <p:cNvPr id="142" name="National Society of Professional Engineers - Code of Ethics for Engineers"/>
          <p:cNvSpPr txBox="1"/>
          <p:nvPr/>
        </p:nvSpPr>
        <p:spPr>
          <a:xfrm>
            <a:off x="1141921" y="12849790"/>
            <a:ext cx="10059925"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National Society of Professional Engineers - Code of Ethics for Engineers</a:t>
            </a:r>
          </a:p>
        </p:txBody>
      </p:sp>
      <p:pic>
        <p:nvPicPr>
          <p:cNvPr id="143" name="Image" descr="Image"/>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a:xfrm>
            <a:off x="16297847" y="-1"/>
            <a:ext cx="7979507" cy="13716001"/>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Code of Ethics"/>
          <p:cNvSpPr txBox="1">
            <a:spLocks noGrp="1"/>
          </p:cNvSpPr>
          <p:nvPr>
            <p:ph type="title"/>
          </p:nvPr>
        </p:nvSpPr>
        <p:spPr>
          <a:prstGeom prst="rect">
            <a:avLst/>
          </a:prstGeom>
        </p:spPr>
        <p:txBody>
          <a:bodyPr/>
          <a:lstStyle/>
          <a:p>
            <a:r>
              <a:t>Code of Ethics</a:t>
            </a:r>
          </a:p>
        </p:txBody>
      </p:sp>
      <p:sp>
        <p:nvSpPr>
          <p:cNvPr id="148" name="Professional Engineers: Citigroup Cente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Professional Engineers: Citigroup Center</a:t>
            </a:r>
          </a:p>
        </p:txBody>
      </p:sp>
      <p:sp>
        <p:nvSpPr>
          <p:cNvPr id="149" name="Design met building code, but did not account for all failure modes…"/>
          <p:cNvSpPr txBox="1">
            <a:spLocks noGrp="1"/>
          </p:cNvSpPr>
          <p:nvPr>
            <p:ph type="body" sz="half" idx="1"/>
          </p:nvPr>
        </p:nvSpPr>
        <p:spPr>
          <a:xfrm>
            <a:off x="1206500" y="4248504"/>
            <a:ext cx="8608205" cy="8256012"/>
          </a:xfrm>
          <a:prstGeom prst="rect">
            <a:avLst/>
          </a:prstGeom>
        </p:spPr>
        <p:txBody>
          <a:bodyPr/>
          <a:lstStyle/>
          <a:p>
            <a:r>
              <a:t>Design met building code, but did </a:t>
            </a:r>
            <a:r>
              <a:rPr i="1"/>
              <a:t>not</a:t>
            </a:r>
            <a:r>
              <a:t> account for all failure modes</a:t>
            </a:r>
          </a:p>
          <a:p>
            <a:r>
              <a:t>Last-minute changes to construction increased odds of failure</a:t>
            </a:r>
          </a:p>
          <a:p>
            <a:r>
              <a:t>Fixed before disaster could strike, but kept a secret for 20 years</a:t>
            </a:r>
          </a:p>
        </p:txBody>
      </p:sp>
      <p:pic>
        <p:nvPicPr>
          <p:cNvPr id="150"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17761" y="3299814"/>
            <a:ext cx="14634219" cy="9756146"/>
          </a:xfrm>
          <a:prstGeom prst="rect">
            <a:avLst/>
          </a:prstGeom>
          <a:ln w="12700">
            <a:miter lim="400000"/>
          </a:ln>
        </p:spPr>
      </p:pic>
      <p:sp>
        <p:nvSpPr>
          <p:cNvPr id="151" name="“Citigroup Center” by Tdorante10, Wikimedia commons, CC BY-SA 4.0"/>
          <p:cNvSpPr txBox="1"/>
          <p:nvPr/>
        </p:nvSpPr>
        <p:spPr>
          <a:xfrm>
            <a:off x="12236277" y="13091153"/>
            <a:ext cx="9797187"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“Citigroup Center” by Tdorante10, Wikimedia commons, CC BY-SA 4.0</a:t>
            </a:r>
          </a:p>
        </p:txBody>
      </p:sp>
      <p:sp>
        <p:nvSpPr>
          <p:cNvPr id="8" name="TextBox 7">
            <a:extLst>
              <a:ext uri="{FF2B5EF4-FFF2-40B4-BE49-F238E27FC236}">
                <a16:creationId xmlns:a16="http://schemas.microsoft.com/office/drawing/2014/main" id="{65C096E1-259D-45FD-AC4E-A0D5A9C0A830}"/>
              </a:ext>
            </a:extLst>
          </p:cNvPr>
          <p:cNvSpPr txBox="1"/>
          <p:nvPr/>
        </p:nvSpPr>
        <p:spPr>
          <a:xfrm>
            <a:off x="-1229498" y="12983613"/>
            <a:ext cx="12220832"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https://en.wikipedia.org/wiki/Citicorp_Center_engineering_crisis</a:t>
            </a:r>
            <a:r>
              <a:rPr lang="en-US" dirty="0"/>
              <a:t> </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Code of Ethics"/>
          <p:cNvSpPr txBox="1">
            <a:spLocks noGrp="1"/>
          </p:cNvSpPr>
          <p:nvPr>
            <p:ph type="title"/>
          </p:nvPr>
        </p:nvSpPr>
        <p:spPr>
          <a:prstGeom prst="rect">
            <a:avLst/>
          </a:prstGeom>
        </p:spPr>
        <p:txBody>
          <a:bodyPr/>
          <a:lstStyle/>
          <a:p>
            <a:r>
              <a:rPr lang="en-US" dirty="0"/>
              <a:t>Badly-engineered software can kill people</a:t>
            </a:r>
            <a:endParaRPr dirty="0"/>
          </a:p>
        </p:txBody>
      </p:sp>
      <p:sp>
        <p:nvSpPr>
          <p:cNvPr id="157" name="Software Engineers: Therac-25 (1985-1987)"/>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Therac-25 (1985-1987)</a:t>
            </a:r>
          </a:p>
        </p:txBody>
      </p:sp>
      <p:sp>
        <p:nvSpPr>
          <p:cNvPr id="158" name="Bug in software caused 100x greater exposure to radiation than intended…"/>
          <p:cNvSpPr txBox="1">
            <a:spLocks noGrp="1"/>
          </p:cNvSpPr>
          <p:nvPr>
            <p:ph type="body" sz="half" idx="1"/>
          </p:nvPr>
        </p:nvSpPr>
        <p:spPr>
          <a:xfrm>
            <a:off x="1206500" y="4248504"/>
            <a:ext cx="11817865" cy="8256012"/>
          </a:xfrm>
          <a:prstGeom prst="rect">
            <a:avLst/>
          </a:prstGeom>
        </p:spPr>
        <p:txBody>
          <a:bodyPr/>
          <a:lstStyle/>
          <a:p>
            <a:r>
              <a:t>Bug in software caused 100x greater exposure to radiation than intended</a:t>
            </a:r>
          </a:p>
          <a:p>
            <a:r>
              <a:t>At least 6 died</a:t>
            </a:r>
          </a:p>
          <a:p>
            <a:r>
              <a:t>Likely far more suffered: deaths occurred over a period of 2 years!</a:t>
            </a:r>
          </a:p>
          <a:p>
            <a:r>
              <a:t>Weak accountability in manufacturer’s organization</a:t>
            </a:r>
          </a:p>
        </p:txBody>
      </p:sp>
      <p:pic>
        <p:nvPicPr>
          <p:cNvPr id="159"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20458" y="4401548"/>
            <a:ext cx="10735555" cy="7949924"/>
          </a:xfrm>
          <a:prstGeom prst="rect">
            <a:avLst/>
          </a:prstGeom>
          <a:ln w="12700">
            <a:miter lim="400000"/>
          </a:ln>
        </p:spPr>
      </p:pic>
      <p:sp>
        <p:nvSpPr>
          <p:cNvPr id="160" name="“Therac-25” by Catalina Márquez, Wikimedia commons, CC BY-SA 4.0"/>
          <p:cNvSpPr txBox="1"/>
          <p:nvPr/>
        </p:nvSpPr>
        <p:spPr>
          <a:xfrm>
            <a:off x="13606709" y="12509377"/>
            <a:ext cx="9763050"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“Therac-25” by Catalina Márquez, Wikimedia commons, CC BY-SA 4.0</a:t>
            </a:r>
          </a:p>
        </p:txBody>
      </p:sp>
      <p:sp>
        <p:nvSpPr>
          <p:cNvPr id="161" name="https://ethicsunwrapped.utexas.edu/case-study/therac-25"/>
          <p:cNvSpPr txBox="1"/>
          <p:nvPr/>
        </p:nvSpPr>
        <p:spPr>
          <a:xfrm>
            <a:off x="249080" y="13018389"/>
            <a:ext cx="8068666"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https://ethicsunwrapped.utexas.edu/case-study/therac-25</a:t>
            </a:r>
          </a:p>
        </p:txBody>
      </p:sp>
    </p:spTree>
    <p:extLst>
      <p:ext uri="{BB962C8B-B14F-4D97-AF65-F5344CB8AC3E}">
        <p14:creationId xmlns:p14="http://schemas.microsoft.com/office/powerpoint/2010/main" val="163790148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ode of Ethics"/>
          <p:cNvSpPr txBox="1">
            <a:spLocks noGrp="1"/>
          </p:cNvSpPr>
          <p:nvPr>
            <p:ph type="title"/>
          </p:nvPr>
        </p:nvSpPr>
        <p:spPr>
          <a:prstGeom prst="rect">
            <a:avLst/>
          </a:prstGeom>
        </p:spPr>
        <p:txBody>
          <a:bodyPr/>
          <a:lstStyle/>
          <a:p>
            <a:r>
              <a:t>Code of Ethics</a:t>
            </a:r>
          </a:p>
        </p:txBody>
      </p:sp>
      <p:sp>
        <p:nvSpPr>
          <p:cNvPr id="166" name="ACM’s Code of Ethics Software Engine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ACM’s Code of Ethics Software Engineers</a:t>
            </a:r>
          </a:p>
        </p:txBody>
      </p:sp>
      <p:sp>
        <p:nvSpPr>
          <p:cNvPr id="167" name="1. PUBLIC – Software engineers shall act consistently with the public interest.…"/>
          <p:cNvSpPr txBox="1">
            <a:spLocks noGrp="1"/>
          </p:cNvSpPr>
          <p:nvPr>
            <p:ph type="body" idx="1"/>
          </p:nvPr>
        </p:nvSpPr>
        <p:spPr>
          <a:prstGeom prst="rect">
            <a:avLst/>
          </a:prstGeom>
        </p:spPr>
        <p:txBody>
          <a:bodyPr/>
          <a:lstStyle/>
          <a:p>
            <a:pPr marL="0" indent="0" defTabSz="1560536">
              <a:spcBef>
                <a:spcPts val="2800"/>
              </a:spcBef>
              <a:buSzTx/>
              <a:buNone/>
              <a:defRPr sz="3072"/>
            </a:pPr>
            <a:r>
              <a:rPr dirty="0"/>
              <a:t>1. PUBLIC – Software engineers shall act consistently with the public interest.</a:t>
            </a:r>
          </a:p>
          <a:p>
            <a:pPr marL="0" indent="0" defTabSz="1560536">
              <a:spcBef>
                <a:spcPts val="2800"/>
              </a:spcBef>
              <a:buSzTx/>
              <a:buNone/>
              <a:defRPr sz="3072"/>
            </a:pPr>
            <a:r>
              <a:rPr dirty="0"/>
              <a:t>2. CLIENT AND EMPLOYER – Software engineers shall act in a manner that is in the best interests of their client and employer consistent with the public interest.</a:t>
            </a:r>
          </a:p>
          <a:p>
            <a:pPr marL="0" indent="0" defTabSz="1560536">
              <a:spcBef>
                <a:spcPts val="2800"/>
              </a:spcBef>
              <a:buSzTx/>
              <a:buNone/>
              <a:defRPr sz="3072"/>
            </a:pPr>
            <a:r>
              <a:rPr dirty="0"/>
              <a:t>3. PRODUCT – Software engineers shall ensure that their products and related modifications meet the highest professional standards possible.</a:t>
            </a:r>
          </a:p>
          <a:p>
            <a:pPr marL="0" indent="0" defTabSz="1560536">
              <a:spcBef>
                <a:spcPts val="2800"/>
              </a:spcBef>
              <a:buSzTx/>
              <a:buNone/>
              <a:defRPr sz="3072"/>
            </a:pPr>
            <a:r>
              <a:rPr dirty="0"/>
              <a:t>4. JUDGMENT – Software engineers shall maintain integrity and independence in their professional judgment.</a:t>
            </a:r>
          </a:p>
          <a:p>
            <a:pPr marL="0" indent="0" defTabSz="1560536">
              <a:spcBef>
                <a:spcPts val="2800"/>
              </a:spcBef>
              <a:buSzTx/>
              <a:buNone/>
              <a:defRPr sz="3072"/>
            </a:pPr>
            <a:r>
              <a:rPr dirty="0"/>
              <a:t>5. MANAGEMENT – Software engineering managers and leaders shall subscribe to and promote an ethical approach to the management of software development and maintenance.</a:t>
            </a:r>
          </a:p>
          <a:p>
            <a:pPr marL="0" indent="0" defTabSz="1560536">
              <a:spcBef>
                <a:spcPts val="2800"/>
              </a:spcBef>
              <a:buSzTx/>
              <a:buNone/>
              <a:defRPr sz="3072"/>
            </a:pPr>
            <a:r>
              <a:rPr dirty="0"/>
              <a:t>6. PROFESSION – Software engineers shall advance the integrity and reputation of the profession consistent with the public interest.</a:t>
            </a:r>
          </a:p>
          <a:p>
            <a:pPr marL="0" indent="0" defTabSz="1560536">
              <a:spcBef>
                <a:spcPts val="2800"/>
              </a:spcBef>
              <a:buSzTx/>
              <a:buNone/>
              <a:defRPr sz="3072"/>
            </a:pPr>
            <a:r>
              <a:rPr dirty="0"/>
              <a:t>7. COLLEAGUES – Software engineers shall be fair to and supportive of their colleagues.</a:t>
            </a:r>
          </a:p>
          <a:p>
            <a:pPr marL="0" indent="0" defTabSz="1560536">
              <a:spcBef>
                <a:spcPts val="2800"/>
              </a:spcBef>
              <a:buSzTx/>
              <a:buNone/>
              <a:defRPr sz="3072"/>
            </a:pPr>
            <a:r>
              <a:rPr dirty="0"/>
              <a:t>8. SELF – Software engineers shall participate in lifelong learning regarding the practice of their profession and shall promote an ethical approach to the practice of the profession.</a:t>
            </a:r>
          </a:p>
        </p:txBody>
      </p:sp>
      <p:sp>
        <p:nvSpPr>
          <p:cNvPr id="173" name="1. PUBLIC – Software engineers shall act consistently with the public interest."/>
          <p:cNvSpPr txBox="1"/>
          <p:nvPr/>
        </p:nvSpPr>
        <p:spPr>
          <a:xfrm>
            <a:off x="1384527" y="5314354"/>
            <a:ext cx="21226578" cy="2033149"/>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r>
              <a:rPr dirty="0"/>
              <a:t>1. PUBLIC – Software engineers shall act consistently with the public interest.</a:t>
            </a:r>
          </a:p>
        </p:txBody>
      </p:sp>
      <p:sp>
        <p:nvSpPr>
          <p:cNvPr id="168" name="https://ethics.acm.org/code-of-ethics/software-engineering-code/"/>
          <p:cNvSpPr txBox="1"/>
          <p:nvPr/>
        </p:nvSpPr>
        <p:spPr>
          <a:xfrm>
            <a:off x="7648803" y="13052146"/>
            <a:ext cx="9086394"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https://ethics.acm.org/code-of-ethics/software-engineering-code/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3"/>
                                        </p:tgtEl>
                                        <p:attrNameLst>
                                          <p:attrName>style.visibility</p:attrName>
                                        </p:attrNameLst>
                                      </p:cBhvr>
                                      <p:to>
                                        <p:strVal val="visible"/>
                                      </p:to>
                                    </p:set>
                                  </p:childTnLst>
                                </p:cTn>
                              </p:par>
                            </p:childTnLst>
                          </p:cTn>
                        </p:par>
                        <p:par>
                          <p:cTn id="7" fill="hold">
                            <p:stCondLst>
                              <p:cond delay="0"/>
                            </p:stCondLst>
                            <p:childTnLst>
                              <p:par>
                                <p:cTn id="8" presetID="9" presetClass="emph" fill="hold" grpId="0" nodeType="afterEffect">
                                  <p:stCondLst>
                                    <p:cond delay="0"/>
                                  </p:stCondLst>
                                  <p:childTnLst>
                                    <p:set>
                                      <p:cBhvr>
                                        <p:cTn id="9" dur="indefinite" fill="hold"/>
                                        <p:tgtEl>
                                          <p:spTgt spid="167"/>
                                        </p:tgtEl>
                                        <p:attrNameLst>
                                          <p:attrName>style.opacity</p:attrName>
                                        </p:attrNameLst>
                                      </p:cBhvr>
                                      <p:to>
                                        <p:strVal val="0.50"/>
                                      </p:to>
                                    </p:set>
                                    <p:animEffect filter="image" prLst="opacity: 0.50; ">
                                      <p:cBhvr>
                                        <p:cTn id="10" dur="indefinite" fill="hold"/>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0" animBg="1" advAuto="0"/>
      <p:bldP spid="173" grpId="0"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Unpacking “Public Interest”"/>
          <p:cNvSpPr txBox="1">
            <a:spLocks noGrp="1"/>
          </p:cNvSpPr>
          <p:nvPr>
            <p:ph type="title"/>
          </p:nvPr>
        </p:nvSpPr>
        <p:spPr>
          <a:prstGeom prst="rect">
            <a:avLst/>
          </a:prstGeom>
        </p:spPr>
        <p:txBody>
          <a:bodyPr/>
          <a:lstStyle/>
          <a:p>
            <a:r>
              <a:t>Unpacking “Public Interest”</a:t>
            </a:r>
          </a:p>
        </p:txBody>
      </p:sp>
      <p:sp>
        <p:nvSpPr>
          <p:cNvPr id="214" name="Do no harm: how can our software cause harm?"/>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Do no harm: how can our software cause harm?</a:t>
            </a:r>
          </a:p>
        </p:txBody>
      </p:sp>
      <p:sp>
        <p:nvSpPr>
          <p:cNvPr id="215" name="How can my software fail? What are the implications of that failure?…"/>
          <p:cNvSpPr txBox="1">
            <a:spLocks noGrp="1"/>
          </p:cNvSpPr>
          <p:nvPr>
            <p:ph type="body" idx="1"/>
          </p:nvPr>
        </p:nvSpPr>
        <p:spPr>
          <a:prstGeom prst="rect">
            <a:avLst/>
          </a:prstGeom>
        </p:spPr>
        <p:txBody>
          <a:bodyPr/>
          <a:lstStyle/>
          <a:p>
            <a:pPr marL="228600" indent="-228600">
              <a:buSzPct val="100000"/>
            </a:pPr>
            <a:r>
              <a:t>How can my software fail? What are the implications of that failure?</a:t>
            </a:r>
          </a:p>
          <a:p>
            <a:pPr marL="228600" indent="-228600">
              <a:buSzPct val="100000"/>
            </a:pPr>
            <a:r>
              <a:t>Who will use my software, and how might different users use it differently?</a:t>
            </a:r>
          </a:p>
          <a:p>
            <a:pPr marL="228600" indent="-228600">
              <a:buSzPct val="100000"/>
            </a:pPr>
            <a:r>
              <a:t>How will my software impact those who do not use it directly?</a:t>
            </a:r>
          </a:p>
          <a:p>
            <a:pPr marL="228600" indent="-228600">
              <a:buSzPct val="100000"/>
            </a:pPr>
            <a:r>
              <a:t>Will my software amplify negative behavior for users and society at large?</a:t>
            </a:r>
          </a:p>
        </p:txBody>
      </p:sp>
      <p:sp>
        <p:nvSpPr>
          <p:cNvPr id="5" name="1. PUBLIC – Software engineers shall act consistently with the public interest.">
            <a:extLst>
              <a:ext uri="{FF2B5EF4-FFF2-40B4-BE49-F238E27FC236}">
                <a16:creationId xmlns:a16="http://schemas.microsoft.com/office/drawing/2014/main" id="{5350CFB9-D16B-45B4-B022-2B28FF1FF50B}"/>
              </a:ext>
            </a:extLst>
          </p:cNvPr>
          <p:cNvSpPr txBox="1"/>
          <p:nvPr/>
        </p:nvSpPr>
        <p:spPr>
          <a:xfrm>
            <a:off x="15874481" y="913592"/>
            <a:ext cx="7819237" cy="988989"/>
          </a:xfrm>
          <a:prstGeom prst="rect">
            <a:avLst/>
          </a:prstGeom>
          <a:solidFill>
            <a:srgbClr val="FFFFFF"/>
          </a:solidFill>
          <a:ln w="28575">
            <a:solidFill>
              <a:schemeClr val="accent1">
                <a:lumMod val="75000"/>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l">
              <a:lnSpc>
                <a:spcPct val="90000"/>
              </a:lnSpc>
              <a:spcBef>
                <a:spcPts val="4500"/>
              </a:spcBef>
              <a:defRPr sz="4800">
                <a:solidFill>
                  <a:srgbClr val="000000"/>
                </a:solidFill>
              </a:defRPr>
            </a:lvl1pPr>
          </a:lstStyle>
          <a:p>
            <a:r>
              <a:rPr sz="3200" dirty="0"/>
              <a:t>1. PUBLIC – Software engineers shall act consistently with the public interest.</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Unpacking “Public Interest”"/>
          <p:cNvSpPr txBox="1">
            <a:spLocks noGrp="1"/>
          </p:cNvSpPr>
          <p:nvPr>
            <p:ph type="title"/>
          </p:nvPr>
        </p:nvSpPr>
        <p:spPr>
          <a:prstGeom prst="rect">
            <a:avLst/>
          </a:prstGeom>
        </p:spPr>
        <p:txBody>
          <a:bodyPr/>
          <a:lstStyle/>
          <a:p>
            <a:r>
              <a:t>Unpacking “Public Interest”</a:t>
            </a:r>
          </a:p>
        </p:txBody>
      </p:sp>
      <p:sp>
        <p:nvSpPr>
          <p:cNvPr id="220" name="How can our software make a positive contribu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How can our software make a positive contribution?</a:t>
            </a:r>
          </a:p>
        </p:txBody>
      </p:sp>
      <p:sp>
        <p:nvSpPr>
          <p:cNvPr id="221" name="Will my software make people’s jobs easier?…"/>
          <p:cNvSpPr txBox="1">
            <a:spLocks noGrp="1"/>
          </p:cNvSpPr>
          <p:nvPr>
            <p:ph type="body" idx="1"/>
          </p:nvPr>
        </p:nvSpPr>
        <p:spPr>
          <a:prstGeom prst="rect">
            <a:avLst/>
          </a:prstGeom>
        </p:spPr>
        <p:txBody>
          <a:bodyPr/>
          <a:lstStyle/>
          <a:p>
            <a:pPr marL="228600" indent="-228600">
              <a:buSzPct val="100000"/>
            </a:pPr>
            <a:r>
              <a:rPr lang="en-US" dirty="0"/>
              <a:t>Can</a:t>
            </a:r>
            <a:r>
              <a:rPr dirty="0"/>
              <a:t> my software make people’s jobs easier?</a:t>
            </a:r>
          </a:p>
          <a:p>
            <a:pPr marL="228600" indent="-228600">
              <a:buSzPct val="100000"/>
            </a:pPr>
            <a:r>
              <a:rPr lang="en-US" dirty="0"/>
              <a:t>Can</a:t>
            </a:r>
            <a:r>
              <a:rPr dirty="0"/>
              <a:t> my software make people happier?</a:t>
            </a:r>
          </a:p>
          <a:p>
            <a:pPr marL="228600" indent="-228600">
              <a:buSzPct val="100000"/>
            </a:pPr>
            <a:r>
              <a:rPr lang="en-US" dirty="0"/>
              <a:t>Can</a:t>
            </a:r>
            <a:r>
              <a:rPr dirty="0"/>
              <a:t> my software amplify positive behavior for users and society at large?</a:t>
            </a:r>
            <a:endParaRPr lang="en-US" dirty="0"/>
          </a:p>
          <a:p>
            <a:pPr marL="228600" indent="-228600">
              <a:buSzPct val="100000"/>
            </a:pPr>
            <a:r>
              <a:rPr lang="en-US" dirty="0"/>
              <a:t>How can my software better achieve these goals?</a:t>
            </a:r>
            <a:endParaRPr dirty="0"/>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696</TotalTime>
  <Words>2841</Words>
  <Application>Microsoft Office PowerPoint</Application>
  <PresentationFormat>Custom</PresentationFormat>
  <Paragraphs>150</Paragraphs>
  <Slides>18</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Helvetica Neue</vt:lpstr>
      <vt:lpstr>Helvetica</vt:lpstr>
      <vt:lpstr>Helvetica Neue Medium</vt:lpstr>
      <vt:lpstr>21_BasicWhite</vt:lpstr>
      <vt:lpstr>PowerPoint Presentation</vt:lpstr>
      <vt:lpstr>Learning Objectives for this Lesson</vt:lpstr>
      <vt:lpstr>Professional Ethics</vt:lpstr>
      <vt:lpstr>Code of Ethics</vt:lpstr>
      <vt:lpstr>Code of Ethics</vt:lpstr>
      <vt:lpstr>Badly-engineered software can kill people</vt:lpstr>
      <vt:lpstr>Code of Ethics</vt:lpstr>
      <vt:lpstr>Unpacking “Public Interest”</vt:lpstr>
      <vt:lpstr>Unpacking “Public Interest”</vt:lpstr>
      <vt:lpstr>Unpacking “Public Interest” </vt:lpstr>
      <vt:lpstr>Code of Ethics</vt:lpstr>
      <vt:lpstr>Standards can give more concrete guidance.</vt:lpstr>
      <vt:lpstr>Standards can give more concrete guidance.</vt:lpstr>
      <vt:lpstr>Standards can give more concrete guidance.</vt:lpstr>
      <vt:lpstr>But many ethical decisions are still hard</vt:lpstr>
      <vt:lpstr>The Curb Cut Effect</vt:lpstr>
      <vt:lpstr>Where does this leave us?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Bhutta, Adeel</cp:lastModifiedBy>
  <cp:revision>15</cp:revision>
  <dcterms:modified xsi:type="dcterms:W3CDTF">2022-04-13T14:13:21Z</dcterms:modified>
</cp:coreProperties>
</file>